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Default Extension="wav" ContentType="audio/wav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7" r:id="rId2"/>
    <p:sldId id="272" r:id="rId3"/>
    <p:sldId id="275" r:id="rId4"/>
    <p:sldId id="258" r:id="rId5"/>
    <p:sldId id="260" r:id="rId6"/>
    <p:sldId id="261" r:id="rId7"/>
    <p:sldId id="264" r:id="rId8"/>
    <p:sldId id="266" r:id="rId9"/>
    <p:sldId id="262" r:id="rId10"/>
    <p:sldId id="268" r:id="rId11"/>
    <p:sldId id="270" r:id="rId12"/>
    <p:sldId id="273" r:id="rId13"/>
    <p:sldId id="282" r:id="rId14"/>
    <p:sldId id="283" r:id="rId15"/>
    <p:sldId id="280" r:id="rId16"/>
    <p:sldId id="278" r:id="rId17"/>
    <p:sldId id="284" r:id="rId18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78406" autoAdjust="0"/>
  </p:normalViewPr>
  <p:slideViewPr>
    <p:cSldViewPr>
      <p:cViewPr varScale="1">
        <p:scale>
          <a:sx n="71" d="100"/>
          <a:sy n="71" d="100"/>
        </p:scale>
        <p:origin x="-1938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0B8ED1-127A-4AC9-AACE-D6CDAFA8F401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53E38837-5D63-4630-AF9D-2F0B47C428A6}">
      <dgm:prSet phldrT="[Texte]"/>
      <dgm:spPr/>
      <dgm:t>
        <a:bodyPr/>
        <a:lstStyle/>
        <a:p>
          <a:r>
            <a:rPr lang="fr-FR" dirty="0" smtClean="0"/>
            <a:t>Facteurs endogènes </a:t>
          </a:r>
          <a:endParaRPr lang="fr-FR" dirty="0"/>
        </a:p>
      </dgm:t>
    </dgm:pt>
    <dgm:pt modelId="{69C1F580-8595-4E36-A58C-01365DA0FE44}" type="parTrans" cxnId="{9003C1E8-78AA-44AD-A42A-E63EB8F722EE}">
      <dgm:prSet/>
      <dgm:spPr/>
      <dgm:t>
        <a:bodyPr/>
        <a:lstStyle/>
        <a:p>
          <a:endParaRPr lang="fr-FR"/>
        </a:p>
      </dgm:t>
    </dgm:pt>
    <dgm:pt modelId="{E3017924-86DC-4FA7-8707-01191CE95F1A}" type="sibTrans" cxnId="{9003C1E8-78AA-44AD-A42A-E63EB8F722EE}">
      <dgm:prSet/>
      <dgm:spPr/>
      <dgm:t>
        <a:bodyPr/>
        <a:lstStyle/>
        <a:p>
          <a:endParaRPr lang="fr-FR"/>
        </a:p>
      </dgm:t>
    </dgm:pt>
    <dgm:pt modelId="{92477556-6D92-4DBF-AF61-D3DB0894A892}">
      <dgm:prSet phldrT="[Texte]"/>
      <dgm:spPr/>
      <dgm:t>
        <a:bodyPr/>
        <a:lstStyle/>
        <a:p>
          <a:r>
            <a:rPr lang="fr-FR" dirty="0" smtClean="0"/>
            <a:t>Physiologiques </a:t>
          </a:r>
          <a:endParaRPr lang="fr-FR" dirty="0"/>
        </a:p>
      </dgm:t>
    </dgm:pt>
    <dgm:pt modelId="{3A3E4C0D-1CE4-4131-9CA5-8DA4AD8E1F77}" type="parTrans" cxnId="{868EA353-9A16-42AF-9E3D-C50E17FD24F0}">
      <dgm:prSet/>
      <dgm:spPr/>
      <dgm:t>
        <a:bodyPr/>
        <a:lstStyle/>
        <a:p>
          <a:endParaRPr lang="fr-FR"/>
        </a:p>
      </dgm:t>
    </dgm:pt>
    <dgm:pt modelId="{9B10F905-3F2B-4AAF-A113-E12D47019608}" type="sibTrans" cxnId="{868EA353-9A16-42AF-9E3D-C50E17FD24F0}">
      <dgm:prSet/>
      <dgm:spPr/>
      <dgm:t>
        <a:bodyPr/>
        <a:lstStyle/>
        <a:p>
          <a:endParaRPr lang="fr-FR"/>
        </a:p>
      </dgm:t>
    </dgm:pt>
    <dgm:pt modelId="{4FA5C970-94DB-4347-A87B-6F8FDE646AB7}">
      <dgm:prSet phldrT="[Texte]"/>
      <dgm:spPr/>
      <dgm:t>
        <a:bodyPr/>
        <a:lstStyle/>
        <a:p>
          <a:r>
            <a:rPr lang="fr-FR" dirty="0" smtClean="0"/>
            <a:t>Génétiques </a:t>
          </a:r>
          <a:endParaRPr lang="fr-FR" dirty="0"/>
        </a:p>
      </dgm:t>
    </dgm:pt>
    <dgm:pt modelId="{BA0655B8-C786-489A-ABF7-204C6BF46B54}" type="parTrans" cxnId="{8735A1FE-BCFC-436C-9020-65DAA950BCEF}">
      <dgm:prSet/>
      <dgm:spPr/>
      <dgm:t>
        <a:bodyPr/>
        <a:lstStyle/>
        <a:p>
          <a:endParaRPr lang="fr-FR"/>
        </a:p>
      </dgm:t>
    </dgm:pt>
    <dgm:pt modelId="{A4E5737E-93F1-462A-B7A9-81F2DE0CAB2E}" type="sibTrans" cxnId="{8735A1FE-BCFC-436C-9020-65DAA950BCEF}">
      <dgm:prSet/>
      <dgm:spPr/>
      <dgm:t>
        <a:bodyPr/>
        <a:lstStyle/>
        <a:p>
          <a:endParaRPr lang="fr-FR"/>
        </a:p>
      </dgm:t>
    </dgm:pt>
    <dgm:pt modelId="{F19863EC-40B0-4C30-B2BA-C4856BAD10A7}" type="pres">
      <dgm:prSet presAssocID="{E40B8ED1-127A-4AC9-AACE-D6CDAFA8F40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fr-FR"/>
        </a:p>
      </dgm:t>
    </dgm:pt>
    <dgm:pt modelId="{C4FFFE76-3C3B-4454-AA22-6023681F00F3}" type="pres">
      <dgm:prSet presAssocID="{53E38837-5D63-4630-AF9D-2F0B47C428A6}" presName="root" presStyleCnt="0"/>
      <dgm:spPr/>
    </dgm:pt>
    <dgm:pt modelId="{A30919EE-73B2-4BF9-ACF3-74A8E295D3F8}" type="pres">
      <dgm:prSet presAssocID="{53E38837-5D63-4630-AF9D-2F0B47C428A6}" presName="rootComposite" presStyleCnt="0"/>
      <dgm:spPr/>
    </dgm:pt>
    <dgm:pt modelId="{ED792F46-6C59-4AEE-AC46-57ADB78B4134}" type="pres">
      <dgm:prSet presAssocID="{53E38837-5D63-4630-AF9D-2F0B47C428A6}" presName="rootText" presStyleLbl="node1" presStyleIdx="0" presStyleCnt="1"/>
      <dgm:spPr/>
      <dgm:t>
        <a:bodyPr/>
        <a:lstStyle/>
        <a:p>
          <a:endParaRPr lang="fr-FR"/>
        </a:p>
      </dgm:t>
    </dgm:pt>
    <dgm:pt modelId="{178BCBAC-8BAB-4864-9135-6BE16A651259}" type="pres">
      <dgm:prSet presAssocID="{53E38837-5D63-4630-AF9D-2F0B47C428A6}" presName="rootConnector" presStyleLbl="node1" presStyleIdx="0" presStyleCnt="1"/>
      <dgm:spPr/>
      <dgm:t>
        <a:bodyPr/>
        <a:lstStyle/>
        <a:p>
          <a:endParaRPr lang="fr-FR"/>
        </a:p>
      </dgm:t>
    </dgm:pt>
    <dgm:pt modelId="{A737422B-2CF8-4896-A248-B737C5FE12CF}" type="pres">
      <dgm:prSet presAssocID="{53E38837-5D63-4630-AF9D-2F0B47C428A6}" presName="childShape" presStyleCnt="0"/>
      <dgm:spPr/>
    </dgm:pt>
    <dgm:pt modelId="{2CA019D0-04B4-4D04-9655-2FCCD5FFBC47}" type="pres">
      <dgm:prSet presAssocID="{3A3E4C0D-1CE4-4131-9CA5-8DA4AD8E1F77}" presName="Name13" presStyleLbl="parChTrans1D2" presStyleIdx="0" presStyleCnt="2"/>
      <dgm:spPr/>
      <dgm:t>
        <a:bodyPr/>
        <a:lstStyle/>
        <a:p>
          <a:endParaRPr lang="fr-FR"/>
        </a:p>
      </dgm:t>
    </dgm:pt>
    <dgm:pt modelId="{820634E7-4501-47CD-B937-9EF0FE94E8F0}" type="pres">
      <dgm:prSet presAssocID="{92477556-6D92-4DBF-AF61-D3DB0894A892}" presName="childText" presStyleLbl="bgAcc1" presStyleIdx="0" presStyleCnt="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3B9A123F-A17C-4696-B76C-F7950FC53B9E}" type="pres">
      <dgm:prSet presAssocID="{BA0655B8-C786-489A-ABF7-204C6BF46B54}" presName="Name13" presStyleLbl="parChTrans1D2" presStyleIdx="1" presStyleCnt="2"/>
      <dgm:spPr/>
      <dgm:t>
        <a:bodyPr/>
        <a:lstStyle/>
        <a:p>
          <a:endParaRPr lang="fr-FR"/>
        </a:p>
      </dgm:t>
    </dgm:pt>
    <dgm:pt modelId="{FD24ABE9-FCA6-4550-ADF4-27D8A90A42BE}" type="pres">
      <dgm:prSet presAssocID="{4FA5C970-94DB-4347-A87B-6F8FDE646AB7}" presName="childText" presStyleLbl="bgAcc1" presStyleIdx="1" presStyleCnt="2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9E7804B9-82FD-401D-A6B1-D62A329D2837}" type="presOf" srcId="{3A3E4C0D-1CE4-4131-9CA5-8DA4AD8E1F77}" destId="{2CA019D0-04B4-4D04-9655-2FCCD5FFBC47}" srcOrd="0" destOrd="0" presId="urn:microsoft.com/office/officeart/2005/8/layout/hierarchy3"/>
    <dgm:cxn modelId="{6BC13826-A4DA-4792-86E3-E6CE7D6CEC6D}" type="presOf" srcId="{E40B8ED1-127A-4AC9-AACE-D6CDAFA8F401}" destId="{F19863EC-40B0-4C30-B2BA-C4856BAD10A7}" srcOrd="0" destOrd="0" presId="urn:microsoft.com/office/officeart/2005/8/layout/hierarchy3"/>
    <dgm:cxn modelId="{A25F5D6C-863A-4AD0-A85F-0CA6C26304EF}" type="presOf" srcId="{53E38837-5D63-4630-AF9D-2F0B47C428A6}" destId="{178BCBAC-8BAB-4864-9135-6BE16A651259}" srcOrd="1" destOrd="0" presId="urn:microsoft.com/office/officeart/2005/8/layout/hierarchy3"/>
    <dgm:cxn modelId="{8735A1FE-BCFC-436C-9020-65DAA950BCEF}" srcId="{53E38837-5D63-4630-AF9D-2F0B47C428A6}" destId="{4FA5C970-94DB-4347-A87B-6F8FDE646AB7}" srcOrd="1" destOrd="0" parTransId="{BA0655B8-C786-489A-ABF7-204C6BF46B54}" sibTransId="{A4E5737E-93F1-462A-B7A9-81F2DE0CAB2E}"/>
    <dgm:cxn modelId="{E554C03F-B6A9-4048-A554-E0EF3ECBE1F5}" type="presOf" srcId="{92477556-6D92-4DBF-AF61-D3DB0894A892}" destId="{820634E7-4501-47CD-B937-9EF0FE94E8F0}" srcOrd="0" destOrd="0" presId="urn:microsoft.com/office/officeart/2005/8/layout/hierarchy3"/>
    <dgm:cxn modelId="{9003C1E8-78AA-44AD-A42A-E63EB8F722EE}" srcId="{E40B8ED1-127A-4AC9-AACE-D6CDAFA8F401}" destId="{53E38837-5D63-4630-AF9D-2F0B47C428A6}" srcOrd="0" destOrd="0" parTransId="{69C1F580-8595-4E36-A58C-01365DA0FE44}" sibTransId="{E3017924-86DC-4FA7-8707-01191CE95F1A}"/>
    <dgm:cxn modelId="{9BFC9900-27E7-4491-8675-C4DC635BEBD2}" type="presOf" srcId="{53E38837-5D63-4630-AF9D-2F0B47C428A6}" destId="{ED792F46-6C59-4AEE-AC46-57ADB78B4134}" srcOrd="0" destOrd="0" presId="urn:microsoft.com/office/officeart/2005/8/layout/hierarchy3"/>
    <dgm:cxn modelId="{319692F1-0724-4BF1-8DBB-2F643CF49F93}" type="presOf" srcId="{4FA5C970-94DB-4347-A87B-6F8FDE646AB7}" destId="{FD24ABE9-FCA6-4550-ADF4-27D8A90A42BE}" srcOrd="0" destOrd="0" presId="urn:microsoft.com/office/officeart/2005/8/layout/hierarchy3"/>
    <dgm:cxn modelId="{868EA353-9A16-42AF-9E3D-C50E17FD24F0}" srcId="{53E38837-5D63-4630-AF9D-2F0B47C428A6}" destId="{92477556-6D92-4DBF-AF61-D3DB0894A892}" srcOrd="0" destOrd="0" parTransId="{3A3E4C0D-1CE4-4131-9CA5-8DA4AD8E1F77}" sibTransId="{9B10F905-3F2B-4AAF-A113-E12D47019608}"/>
    <dgm:cxn modelId="{EBE5A00E-68EE-48A0-9A88-E23614B9107E}" type="presOf" srcId="{BA0655B8-C786-489A-ABF7-204C6BF46B54}" destId="{3B9A123F-A17C-4696-B76C-F7950FC53B9E}" srcOrd="0" destOrd="0" presId="urn:microsoft.com/office/officeart/2005/8/layout/hierarchy3"/>
    <dgm:cxn modelId="{1F2FBDC7-34FC-42EE-A404-43E0587DEC68}" type="presParOf" srcId="{F19863EC-40B0-4C30-B2BA-C4856BAD10A7}" destId="{C4FFFE76-3C3B-4454-AA22-6023681F00F3}" srcOrd="0" destOrd="0" presId="urn:microsoft.com/office/officeart/2005/8/layout/hierarchy3"/>
    <dgm:cxn modelId="{97EE5203-4E51-473C-923C-2577072850A0}" type="presParOf" srcId="{C4FFFE76-3C3B-4454-AA22-6023681F00F3}" destId="{A30919EE-73B2-4BF9-ACF3-74A8E295D3F8}" srcOrd="0" destOrd="0" presId="urn:microsoft.com/office/officeart/2005/8/layout/hierarchy3"/>
    <dgm:cxn modelId="{78CA4533-DFFF-4AF9-A7CF-5B864D62EF7F}" type="presParOf" srcId="{A30919EE-73B2-4BF9-ACF3-74A8E295D3F8}" destId="{ED792F46-6C59-4AEE-AC46-57ADB78B4134}" srcOrd="0" destOrd="0" presId="urn:microsoft.com/office/officeart/2005/8/layout/hierarchy3"/>
    <dgm:cxn modelId="{58D729B5-D721-4A96-890E-BFC394DF0D85}" type="presParOf" srcId="{A30919EE-73B2-4BF9-ACF3-74A8E295D3F8}" destId="{178BCBAC-8BAB-4864-9135-6BE16A651259}" srcOrd="1" destOrd="0" presId="urn:microsoft.com/office/officeart/2005/8/layout/hierarchy3"/>
    <dgm:cxn modelId="{48288AE3-BF8F-46EB-9C23-3819A5D48000}" type="presParOf" srcId="{C4FFFE76-3C3B-4454-AA22-6023681F00F3}" destId="{A737422B-2CF8-4896-A248-B737C5FE12CF}" srcOrd="1" destOrd="0" presId="urn:microsoft.com/office/officeart/2005/8/layout/hierarchy3"/>
    <dgm:cxn modelId="{EAB6A137-135F-4D4B-9BFB-4B074460C747}" type="presParOf" srcId="{A737422B-2CF8-4896-A248-B737C5FE12CF}" destId="{2CA019D0-04B4-4D04-9655-2FCCD5FFBC47}" srcOrd="0" destOrd="0" presId="urn:microsoft.com/office/officeart/2005/8/layout/hierarchy3"/>
    <dgm:cxn modelId="{5C586EC1-0C06-4893-9D5A-ECDD51CED0E6}" type="presParOf" srcId="{A737422B-2CF8-4896-A248-B737C5FE12CF}" destId="{820634E7-4501-47CD-B937-9EF0FE94E8F0}" srcOrd="1" destOrd="0" presId="urn:microsoft.com/office/officeart/2005/8/layout/hierarchy3"/>
    <dgm:cxn modelId="{F5931ED7-8E5E-47F0-A412-8AB98D7FDB45}" type="presParOf" srcId="{A737422B-2CF8-4896-A248-B737C5FE12CF}" destId="{3B9A123F-A17C-4696-B76C-F7950FC53B9E}" srcOrd="2" destOrd="0" presId="urn:microsoft.com/office/officeart/2005/8/layout/hierarchy3"/>
    <dgm:cxn modelId="{56776628-9DC5-49B6-A65F-A9C13B6D95DB}" type="presParOf" srcId="{A737422B-2CF8-4896-A248-B737C5FE12CF}" destId="{FD24ABE9-FCA6-4550-ADF4-27D8A90A42BE}" srcOrd="3" destOrd="0" presId="urn:microsoft.com/office/officeart/2005/8/layout/hierarchy3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16.wav>
</file>

<file path=ppt/media/audio17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558CF8-0AB2-4DE8-AF99-F4BA3C538BDE}" type="datetimeFigureOut">
              <a:rPr lang="fr-FR" smtClean="0"/>
              <a:pPr/>
              <a:t>15/01/2025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CE5F6F-BA57-4F1F-9BDC-BB5D56C356E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7A41-0272-4515-86BE-D05F06E1DF22}" type="slidenum">
              <a:rPr lang="fr-FR" smtClean="0"/>
              <a:pPr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CE5F6F-BA57-4F1F-9BDC-BB5D56C356E3}" type="slidenum">
              <a:rPr lang="fr-FR" smtClean="0"/>
              <a:pPr/>
              <a:t>5</a:t>
            </a:fld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 smtClean="0"/>
              <a:t>Baisse 40% l’irrigation hépatique</a:t>
            </a:r>
            <a:r>
              <a:rPr lang="fr-FR" baseline="0" dirty="0" smtClean="0"/>
              <a:t> </a:t>
            </a:r>
            <a:r>
              <a:rPr lang="fr-FR" dirty="0" smtClean="0"/>
              <a:t>Masse hépatique </a:t>
            </a:r>
            <a:r>
              <a:rPr lang="fr-FR" dirty="0" smtClean="0">
                <a:latin typeface="+mn-lt"/>
                <a:cs typeface="Calibri"/>
              </a:rPr>
              <a:t>↘</a:t>
            </a:r>
            <a:r>
              <a:rPr lang="fr-FR" baseline="0" dirty="0" smtClean="0">
                <a:latin typeface="+mn-lt"/>
                <a:cs typeface="Calibri"/>
              </a:rPr>
              <a:t> </a:t>
            </a:r>
            <a:r>
              <a:rPr lang="fr-FR" dirty="0" smtClean="0"/>
              <a:t>Activité enzymatique réduite (CytP450+++).</a:t>
            </a:r>
          </a:p>
          <a:p>
            <a:pPr lvl="0"/>
            <a:r>
              <a:rPr lang="fr-FR" sz="1200" dirty="0" smtClean="0"/>
              <a:t>Réduction du nombre et de la taille des néphrons</a:t>
            </a:r>
            <a:r>
              <a:rPr lang="fr-FR" sz="1200" baseline="0" dirty="0" smtClean="0"/>
              <a:t> </a:t>
            </a:r>
            <a:r>
              <a:rPr lang="fr-FR" sz="1200" dirty="0" smtClean="0"/>
              <a:t>Débit sanguin rénal </a:t>
            </a:r>
            <a:r>
              <a:rPr lang="fr-FR" sz="1200" dirty="0" smtClean="0">
                <a:latin typeface="+mn-lt"/>
                <a:cs typeface="Calibri"/>
              </a:rPr>
              <a:t>↘</a:t>
            </a:r>
            <a:endParaRPr lang="fr-FR" sz="1200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7A41-0272-4515-86BE-D05F06E1DF22}" type="slidenum">
              <a:rPr lang="fr-FR" smtClean="0"/>
              <a:pPr/>
              <a:t>7</a:t>
            </a:fld>
            <a:endParaRPr 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*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37A41-0272-4515-86BE-D05F06E1DF22}" type="slidenum">
              <a:rPr lang="fr-FR" smtClean="0"/>
              <a:pPr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 polymorphisme des cytochromes P450 peut se répartir</a:t>
            </a:r>
          </a:p>
          <a:p>
            <a:r>
              <a:rPr lang="fr-F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comme suit :</a:t>
            </a:r>
          </a:p>
          <a:p>
            <a:r>
              <a:rPr lang="fr-F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􀁴􀀁les </a:t>
            </a:r>
            <a:r>
              <a:rPr lang="fr-FR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métaboliseurs</a:t>
            </a:r>
            <a:r>
              <a:rPr lang="fr-F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lents : deux allèles déficients, le nombre de cytochromes est très faible ;</a:t>
            </a:r>
          </a:p>
          <a:p>
            <a:r>
              <a:rPr lang="fr-F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􀁴􀀁les </a:t>
            </a:r>
            <a:r>
              <a:rPr lang="fr-FR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métaboliseurs</a:t>
            </a:r>
            <a:r>
              <a:rPr lang="fr-F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intermédiaires : un allèle déficient, le nombre de cytochromes est faible ;</a:t>
            </a:r>
          </a:p>
          <a:p>
            <a:r>
              <a:rPr lang="fr-F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􀁴􀀁les </a:t>
            </a:r>
            <a:r>
              <a:rPr lang="fr-FR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métaboliseurs</a:t>
            </a:r>
            <a:r>
              <a:rPr lang="fr-F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rapides ou normaux ;</a:t>
            </a:r>
          </a:p>
          <a:p>
            <a:r>
              <a:rPr lang="fr-F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􀁴􀀁les </a:t>
            </a:r>
            <a:r>
              <a:rPr lang="fr-FR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métaboliseurs</a:t>
            </a:r>
            <a:r>
              <a:rPr lang="fr-FR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ultrarapides : deux allèles rapides, le nombre de cytochromes est très élevé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CE5F6F-BA57-4F1F-9BDC-BB5D56C356E3}" type="slidenum">
              <a:rPr lang="fr-FR" smtClean="0"/>
              <a:pPr/>
              <a:t>15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CE5F6F-BA57-4F1F-9BDC-BB5D56C356E3}" type="slidenum">
              <a:rPr lang="fr-FR" smtClean="0"/>
              <a:pPr/>
              <a:t>16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CE5F6F-BA57-4F1F-9BDC-BB5D56C356E3}" type="slidenum">
              <a:rPr lang="fr-FR" smtClean="0"/>
              <a:pPr/>
              <a:t>17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Cliquez pour modifier le style des sous-titres du masque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7A6382F4-50B7-4315-BB9F-1E4A90DA425E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fr-FR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0D238-3AC5-49FD-A199-FC026334CD2C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0FFD0-5438-4953-83A0-17487CE424BB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Connecteur droit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riangle isocè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Connecteur droit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875AF-D6EF-44A3-B896-77EE3BA50AA9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6B253771-5B68-4E3E-904D-60EAAC6987DC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7F170-8379-41AD-ADA5-E39A04AFBE47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DE896-6B52-4E0C-BB8E-283AFDE5D74B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13" name="Espace réservé du contenu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95DFA-0F73-4AE8-BCEB-9776C0067D04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5623D-18F0-47CA-8CDF-96FE0FAA5007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5" name="Connecteur droit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89AA-6636-4CCB-B834-07F20C911116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Connecteur droit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Espace réservé du contenu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fr-FR" smtClean="0"/>
              <a:t>Cliquez sur l'icône pour ajouter une image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A977D-AE8A-4628-B2D2-520D8EF13029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FE43F0E-C424-467C-98A5-029832412895}" type="datetime1">
              <a:rPr lang="fr-FR" smtClean="0"/>
              <a:pPr/>
              <a:t>15/01/2025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9D65E5F-7DA1-4453-815D-BAAC75704B7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8" name="Connecteur droit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Connecteur droit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Triangle isocè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0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1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2.wav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3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4.wav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5.wav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6.wav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17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2.wav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3.wav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5.wa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7.wav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8.wav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audio9.wav"/><Relationship Id="rId1" Type="http://schemas.openxmlformats.org/officeDocument/2006/relationships/tags" Target="../tags/tag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fr-FR" sz="2000" b="1" dirty="0" smtClean="0">
                <a:solidFill>
                  <a:schemeClr val="accent1">
                    <a:lumMod val="50000"/>
                  </a:schemeClr>
                </a:solidFill>
              </a:rPr>
              <a:t>Facteurs modifiant l’activité des </a:t>
            </a:r>
            <a:r>
              <a:rPr lang="fr-FR" sz="2000" b="1" dirty="0" smtClean="0">
                <a:solidFill>
                  <a:schemeClr val="accent1">
                    <a:lumMod val="50000"/>
                  </a:schemeClr>
                </a:solidFill>
              </a:rPr>
              <a:t>médicaments( grossesse , pédiatrie , gériatrie , pharmacogénétique )  </a:t>
            </a:r>
            <a:endParaRPr lang="fr-FR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14414" y="5072074"/>
            <a:ext cx="6858000" cy="533400"/>
          </a:xfrm>
        </p:spPr>
        <p:txBody>
          <a:bodyPr>
            <a:noAutofit/>
          </a:bodyPr>
          <a:lstStyle/>
          <a:p>
            <a:r>
              <a:rPr lang="fr-FR" sz="1800" b="1" dirty="0" smtClean="0">
                <a:solidFill>
                  <a:schemeClr val="accent2">
                    <a:lumMod val="50000"/>
                  </a:schemeClr>
                </a:solidFill>
              </a:rPr>
              <a:t>Cours 3</a:t>
            </a:r>
            <a:r>
              <a:rPr lang="fr-FR" sz="1800" b="1" baseline="30000" dirty="0" smtClean="0">
                <a:solidFill>
                  <a:schemeClr val="accent2">
                    <a:lumMod val="50000"/>
                  </a:schemeClr>
                </a:solidFill>
              </a:rPr>
              <a:t>ième</a:t>
            </a:r>
            <a:r>
              <a:rPr lang="fr-FR" sz="1800" b="1" dirty="0" smtClean="0">
                <a:solidFill>
                  <a:schemeClr val="accent2">
                    <a:lumMod val="50000"/>
                  </a:schemeClr>
                </a:solidFill>
              </a:rPr>
              <a:t> année médecine dentaire</a:t>
            </a:r>
          </a:p>
          <a:p>
            <a:r>
              <a:rPr lang="fr-FR" sz="1800" b="1" dirty="0" smtClean="0">
                <a:solidFill>
                  <a:schemeClr val="accent2">
                    <a:lumMod val="50000"/>
                  </a:schemeClr>
                </a:solidFill>
              </a:rPr>
              <a:t>Dr </a:t>
            </a:r>
            <a:r>
              <a:rPr lang="fr-FR" sz="1800" b="1" dirty="0" err="1" smtClean="0">
                <a:solidFill>
                  <a:schemeClr val="accent2">
                    <a:lumMod val="50000"/>
                  </a:schemeClr>
                </a:solidFill>
              </a:rPr>
              <a:t>Nekhoul</a:t>
            </a:r>
            <a:r>
              <a:rPr lang="fr-FR" sz="1800" b="1" dirty="0" smtClean="0">
                <a:solidFill>
                  <a:schemeClr val="accent2">
                    <a:lumMod val="50000"/>
                  </a:schemeClr>
                </a:solidFill>
              </a:rPr>
              <a:t> . K  </a:t>
            </a:r>
            <a:endParaRPr lang="fr-FR" sz="18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EBE3-F710-4010-86CE-971F614D7844}" type="slidenum">
              <a:rPr lang="fr-FR" smtClean="0"/>
              <a:pPr/>
              <a:t>1</a:t>
            </a:fld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2928926" y="6215082"/>
            <a:ext cx="3060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Année </a:t>
            </a:r>
            <a:r>
              <a:rPr lang="fr-FR" smtClean="0"/>
              <a:t>universitaire </a:t>
            </a:r>
            <a:r>
              <a:rPr lang="fr-FR" smtClean="0"/>
              <a:t>2024-2025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2000232" y="285728"/>
            <a:ext cx="51435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>
                <a:solidFill>
                  <a:schemeClr val="accent1">
                    <a:lumMod val="75000"/>
                  </a:schemeClr>
                </a:solidFill>
              </a:rPr>
              <a:t>Faculté de Médecine d’Alger </a:t>
            </a:r>
          </a:p>
          <a:p>
            <a:pPr algn="ctr"/>
            <a:r>
              <a:rPr lang="fr-FR" sz="2000" b="1" dirty="0" smtClean="0">
                <a:solidFill>
                  <a:schemeClr val="accent1">
                    <a:lumMod val="75000"/>
                  </a:schemeClr>
                </a:solidFill>
              </a:rPr>
              <a:t>Département de médecine dentaire </a:t>
            </a:r>
          </a:p>
          <a:p>
            <a:pPr algn="ctr"/>
            <a:r>
              <a:rPr lang="fr-FR" sz="2000" b="1" dirty="0" smtClean="0">
                <a:solidFill>
                  <a:schemeClr val="accent1">
                    <a:lumMod val="75000"/>
                  </a:schemeClr>
                </a:solidFill>
              </a:rPr>
              <a:t>Module de pharmacologie </a:t>
            </a:r>
          </a:p>
          <a:p>
            <a:pPr algn="ctr"/>
            <a:endParaRPr lang="fr-FR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endParaRPr lang="fr-FR" b="1" dirty="0"/>
          </a:p>
        </p:txBody>
      </p:sp>
      <p:pic>
        <p:nvPicPr>
          <p:cNvPr id="9" name="~PP3546.WAV">
            <a:hlinkClick r:id="" action="ppaction://media"/>
          </p:cNvPr>
          <p:cNvPicPr>
            <a:picLocks noRot="1" noChangeAspect="1"/>
          </p:cNvPicPr>
          <p:nvPr>
            <a:wavAudioFile r:embed="rId1" name="~PP3546.WAV"/>
          </p:nvPr>
        </p:nvPicPr>
        <p:blipFill>
          <a:blip r:embed="rId3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3106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/>
          <p:cNvSpPr txBox="1"/>
          <p:nvPr/>
        </p:nvSpPr>
        <p:spPr>
          <a:xfrm>
            <a:off x="357158" y="1285860"/>
            <a:ext cx="1857388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1600" b="1" dirty="0" smtClean="0"/>
              <a:t>Période préimplantatoire</a:t>
            </a:r>
          </a:p>
          <a:p>
            <a:pPr algn="ctr"/>
            <a:r>
              <a:rPr lang="fr-FR" sz="1600" b="1" dirty="0" smtClean="0"/>
              <a:t>J0-j14</a:t>
            </a:r>
            <a:endParaRPr lang="fr-FR" sz="1600" b="1" dirty="0"/>
          </a:p>
        </p:txBody>
      </p:sp>
      <p:grpSp>
        <p:nvGrpSpPr>
          <p:cNvPr id="4" name="Groupe 3"/>
          <p:cNvGrpSpPr/>
          <p:nvPr/>
        </p:nvGrpSpPr>
        <p:grpSpPr>
          <a:xfrm>
            <a:off x="2500298" y="1357298"/>
            <a:ext cx="5143536" cy="928694"/>
            <a:chOff x="155374" y="2116152"/>
            <a:chExt cx="5143536" cy="1961804"/>
          </a:xfrm>
        </p:grpSpPr>
        <p:sp>
          <p:nvSpPr>
            <p:cNvPr id="5" name="Rectangle 4"/>
            <p:cNvSpPr/>
            <p:nvPr/>
          </p:nvSpPr>
          <p:spPr>
            <a:xfrm>
              <a:off x="155374" y="2870692"/>
              <a:ext cx="1377277" cy="1207264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" name="Rectangle 5"/>
            <p:cNvSpPr/>
            <p:nvPr/>
          </p:nvSpPr>
          <p:spPr>
            <a:xfrm>
              <a:off x="298250" y="2116152"/>
              <a:ext cx="5000660" cy="120726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kern="1200" dirty="0" smtClean="0"/>
                <a:t>Loi du tout ou rien : </a:t>
              </a:r>
              <a:r>
                <a:rPr lang="fr-FR" dirty="0" smtClean="0"/>
                <a:t>exposition à un toxique -&gt; soit réparation complète, soit lyse de l’</a:t>
              </a:r>
              <a:r>
                <a:rPr lang="fr-FR" dirty="0" err="1" smtClean="0"/>
                <a:t>oeuf</a:t>
              </a:r>
              <a:endParaRPr lang="fr-FR" dirty="0" smtClean="0"/>
            </a:p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fr-FR" kern="1200" dirty="0"/>
            </a:p>
          </p:txBody>
        </p:sp>
      </p:grpSp>
      <p:sp>
        <p:nvSpPr>
          <p:cNvPr id="7" name="ZoneTexte 6"/>
          <p:cNvSpPr txBox="1"/>
          <p:nvPr/>
        </p:nvSpPr>
        <p:spPr>
          <a:xfrm>
            <a:off x="428596" y="2500306"/>
            <a:ext cx="1584176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1600" b="1" dirty="0" smtClean="0"/>
              <a:t>Période embryonnaire</a:t>
            </a:r>
          </a:p>
          <a:p>
            <a:pPr algn="ctr"/>
            <a:r>
              <a:rPr lang="fr-FR" sz="1600" b="1" dirty="0" smtClean="0"/>
              <a:t>J15-j60</a:t>
            </a:r>
          </a:p>
          <a:p>
            <a:pPr algn="ctr"/>
            <a:r>
              <a:rPr lang="fr-FR" sz="1600" b="1" dirty="0" smtClean="0"/>
              <a:t>Organogénèse </a:t>
            </a:r>
            <a:endParaRPr lang="fr-FR" sz="1600" b="1" dirty="0"/>
          </a:p>
        </p:txBody>
      </p:sp>
      <p:grpSp>
        <p:nvGrpSpPr>
          <p:cNvPr id="8" name="Groupe 7"/>
          <p:cNvGrpSpPr/>
          <p:nvPr/>
        </p:nvGrpSpPr>
        <p:grpSpPr>
          <a:xfrm>
            <a:off x="2571736" y="2571744"/>
            <a:ext cx="3143273" cy="1135825"/>
            <a:chOff x="1841431" y="2372449"/>
            <a:chExt cx="1637843" cy="1288291"/>
          </a:xfrm>
        </p:grpSpPr>
        <p:sp>
          <p:nvSpPr>
            <p:cNvPr id="9" name="Rectangle 8"/>
            <p:cNvSpPr/>
            <p:nvPr/>
          </p:nvSpPr>
          <p:spPr>
            <a:xfrm>
              <a:off x="1841431" y="2453476"/>
              <a:ext cx="1377277" cy="1207264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1878655" y="2372449"/>
              <a:ext cx="1600619" cy="1207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lvl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kern="1200" dirty="0" smtClean="0"/>
                <a:t>Risque de malformation  congénitales  (tératogénèse) </a:t>
              </a:r>
              <a:endParaRPr lang="fr-FR" dirty="0" smtClean="0"/>
            </a:p>
            <a:p>
              <a:pPr lvl="0" algn="just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dirty="0" smtClean="0"/>
                <a:t>SNC</a:t>
              </a:r>
              <a:r>
                <a:rPr lang="fr-FR" kern="1200" dirty="0" smtClean="0"/>
                <a:t> 12-25j ,cœur 20-40j</a:t>
              </a:r>
            </a:p>
          </p:txBody>
        </p:sp>
      </p:grpSp>
      <p:sp>
        <p:nvSpPr>
          <p:cNvPr id="13" name="ZoneTexte 12"/>
          <p:cNvSpPr txBox="1"/>
          <p:nvPr/>
        </p:nvSpPr>
        <p:spPr>
          <a:xfrm>
            <a:off x="5929322" y="2643182"/>
            <a:ext cx="3214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i="1" dirty="0" smtClean="0">
                <a:solidFill>
                  <a:srgbClr val="FF0000"/>
                </a:solidFill>
              </a:rPr>
              <a:t>Tératogènes: </a:t>
            </a:r>
          </a:p>
          <a:p>
            <a:pPr algn="just"/>
            <a:r>
              <a:rPr lang="fr-FR" b="1" i="1" dirty="0" err="1" smtClean="0">
                <a:solidFill>
                  <a:srgbClr val="FF0000"/>
                </a:solidFill>
              </a:rPr>
              <a:t>Anticancéreux,estrogènes</a:t>
            </a:r>
            <a:r>
              <a:rPr lang="fr-FR" b="1" i="1" dirty="0" smtClean="0">
                <a:solidFill>
                  <a:srgbClr val="FF0000"/>
                </a:solidFill>
              </a:rPr>
              <a:t>, progestatifs,</a:t>
            </a:r>
            <a:endParaRPr lang="fr-FR" b="1" i="1" dirty="0">
              <a:solidFill>
                <a:srgbClr val="FF0000"/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285720" y="3786190"/>
            <a:ext cx="1714512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1600" b="1" dirty="0" smtClean="0"/>
              <a:t>Période fœtale</a:t>
            </a:r>
          </a:p>
          <a:p>
            <a:pPr algn="ctr"/>
            <a:r>
              <a:rPr lang="fr-FR" sz="1600" b="1" dirty="0" smtClean="0"/>
              <a:t>Maturation des organe 2-3 trimestre</a:t>
            </a:r>
            <a:endParaRPr lang="fr-FR" sz="1600" b="1" dirty="0"/>
          </a:p>
        </p:txBody>
      </p:sp>
      <p:grpSp>
        <p:nvGrpSpPr>
          <p:cNvPr id="15" name="Groupe 14"/>
          <p:cNvGrpSpPr/>
          <p:nvPr/>
        </p:nvGrpSpPr>
        <p:grpSpPr>
          <a:xfrm>
            <a:off x="2500298" y="4000504"/>
            <a:ext cx="3357586" cy="1463938"/>
            <a:chOff x="3500128" y="330367"/>
            <a:chExt cx="2714644" cy="2913157"/>
          </a:xfrm>
        </p:grpSpPr>
        <p:sp>
          <p:nvSpPr>
            <p:cNvPr id="16" name="Rectangle 15"/>
            <p:cNvSpPr/>
            <p:nvPr/>
          </p:nvSpPr>
          <p:spPr>
            <a:xfrm>
              <a:off x="3527487" y="2036260"/>
              <a:ext cx="1377277" cy="1207264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Rectangle 16"/>
            <p:cNvSpPr/>
            <p:nvPr/>
          </p:nvSpPr>
          <p:spPr>
            <a:xfrm>
              <a:off x="3500128" y="330367"/>
              <a:ext cx="2714644" cy="120726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kern="1200" dirty="0" smtClean="0"/>
                <a:t>Fœtopathie, anomalie fonctionnelle ou organique</a:t>
              </a:r>
              <a:endParaRPr lang="fr-FR" kern="1200" dirty="0"/>
            </a:p>
          </p:txBody>
        </p:sp>
      </p:grpSp>
      <p:sp>
        <p:nvSpPr>
          <p:cNvPr id="18" name="ZoneTexte 17"/>
          <p:cNvSpPr txBox="1"/>
          <p:nvPr/>
        </p:nvSpPr>
        <p:spPr>
          <a:xfrm>
            <a:off x="6215074" y="3929066"/>
            <a:ext cx="2643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 err="1" smtClean="0">
                <a:solidFill>
                  <a:srgbClr val="FF0000"/>
                </a:solidFill>
              </a:rPr>
              <a:t>foetotoxiques</a:t>
            </a:r>
            <a:r>
              <a:rPr lang="fr-FR" b="1" i="1" dirty="0" smtClean="0">
                <a:solidFill>
                  <a:srgbClr val="FF0000"/>
                </a:solidFill>
              </a:rPr>
              <a:t>:</a:t>
            </a:r>
          </a:p>
          <a:p>
            <a:r>
              <a:rPr lang="fr-FR" b="1" i="1" dirty="0" smtClean="0">
                <a:solidFill>
                  <a:srgbClr val="FF0000"/>
                </a:solidFill>
              </a:rPr>
              <a:t>AVK , aminosides </a:t>
            </a:r>
            <a:r>
              <a:rPr lang="fr-FR" b="1" i="1" dirty="0" err="1" smtClean="0">
                <a:solidFill>
                  <a:srgbClr val="FF0000"/>
                </a:solidFill>
              </a:rPr>
              <a:t>tetracyclines</a:t>
            </a:r>
            <a:r>
              <a:rPr lang="fr-FR" b="1" i="1" dirty="0" smtClean="0">
                <a:solidFill>
                  <a:srgbClr val="FF0000"/>
                </a:solidFill>
              </a:rPr>
              <a:t>, AINS </a:t>
            </a:r>
            <a:endParaRPr lang="fr-FR" b="1" i="1" dirty="0">
              <a:solidFill>
                <a:srgbClr val="FF0000"/>
              </a:solidFill>
            </a:endParaRPr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10</a:t>
            </a:fld>
            <a:endParaRPr lang="fr-FR"/>
          </a:p>
        </p:txBody>
      </p:sp>
      <p:sp>
        <p:nvSpPr>
          <p:cNvPr id="20" name="ZoneTexte 19"/>
          <p:cNvSpPr txBox="1"/>
          <p:nvPr/>
        </p:nvSpPr>
        <p:spPr>
          <a:xfrm>
            <a:off x="357158" y="5143512"/>
            <a:ext cx="1584176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1600" b="1" dirty="0" smtClean="0"/>
              <a:t>Période périnatale 10j entourant la naissance</a:t>
            </a:r>
            <a:endParaRPr lang="fr-FR" sz="1600" b="1" dirty="0"/>
          </a:p>
        </p:txBody>
      </p:sp>
      <p:sp>
        <p:nvSpPr>
          <p:cNvPr id="21" name="Rectangle 20"/>
          <p:cNvSpPr/>
          <p:nvPr/>
        </p:nvSpPr>
        <p:spPr>
          <a:xfrm>
            <a:off x="2428860" y="5214950"/>
            <a:ext cx="3857652" cy="714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0" vert="horz" wrap="square" lIns="60960" tIns="60960" rIns="60960" bIns="60960" numCol="1" spcCol="1270" anchor="t" anchorCtr="0">
            <a:noAutofit/>
          </a:bodyPr>
          <a:lstStyle/>
          <a:p>
            <a:pPr lvl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kern="1200" dirty="0" smtClean="0"/>
              <a:t>Effet toxique direct ou syndrome de sevrage</a:t>
            </a:r>
            <a:endParaRPr lang="fr-FR" kern="1200" dirty="0"/>
          </a:p>
        </p:txBody>
      </p:sp>
      <p:sp>
        <p:nvSpPr>
          <p:cNvPr id="22" name="Rectangle 21"/>
          <p:cNvSpPr/>
          <p:nvPr/>
        </p:nvSpPr>
        <p:spPr>
          <a:xfrm>
            <a:off x="6572264" y="5214950"/>
            <a:ext cx="15536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i="1" dirty="0" smtClean="0">
                <a:solidFill>
                  <a:srgbClr val="FF0000"/>
                </a:solidFill>
              </a:rPr>
              <a:t>Analgésiques </a:t>
            </a:r>
          </a:p>
          <a:p>
            <a:r>
              <a:rPr lang="fr-FR" b="1" i="1" dirty="0" smtClean="0">
                <a:solidFill>
                  <a:srgbClr val="FF0000"/>
                </a:solidFill>
              </a:rPr>
              <a:t>morphiniques</a:t>
            </a:r>
            <a:endParaRPr lang="fr-FR" b="1" i="1" dirty="0">
              <a:solidFill>
                <a:srgbClr val="FF0000"/>
              </a:solidFill>
            </a:endParaRPr>
          </a:p>
        </p:txBody>
      </p:sp>
      <p:sp>
        <p:nvSpPr>
          <p:cNvPr id="24" name="Titre 3"/>
          <p:cNvSpPr>
            <a:spLocks noGrp="1"/>
          </p:cNvSpPr>
          <p:nvPr>
            <p:ph type="title"/>
          </p:nvPr>
        </p:nvSpPr>
        <p:spPr>
          <a:xfrm>
            <a:off x="285720" y="-285776"/>
            <a:ext cx="8229600" cy="9144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I-Médicaments et terrains physiologiques</a:t>
            </a:r>
            <a:endParaRPr lang="fr-FR" dirty="0"/>
          </a:p>
        </p:txBody>
      </p:sp>
      <p:sp>
        <p:nvSpPr>
          <p:cNvPr id="25" name="ZoneTexte 24"/>
          <p:cNvSpPr txBox="1"/>
          <p:nvPr/>
        </p:nvSpPr>
        <p:spPr>
          <a:xfrm>
            <a:off x="571472" y="714356"/>
            <a:ext cx="54005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/>
              <a:t>I- 2  FEMME ENCEINTE ET ALLAITANTE: </a:t>
            </a:r>
            <a:endParaRPr lang="fr-FR" sz="2000" b="1" dirty="0"/>
          </a:p>
        </p:txBody>
      </p:sp>
      <p:pic>
        <p:nvPicPr>
          <p:cNvPr id="23" name="~PP2949.WAV">
            <a:hlinkClick r:id="" action="ppaction://media"/>
          </p:cNvPr>
          <p:cNvPicPr>
            <a:picLocks noRot="1" noChangeAspect="1"/>
          </p:cNvPicPr>
          <p:nvPr>
            <a:wavAudioFile r:embed="rId1" name="~PP2949.WAV"/>
          </p:nvPr>
        </p:nvPicPr>
        <p:blipFill>
          <a:blip r:embed="rId3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8351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929058" y="1928802"/>
            <a:ext cx="1928826" cy="1207264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Rectangle 8"/>
          <p:cNvSpPr/>
          <p:nvPr/>
        </p:nvSpPr>
        <p:spPr>
          <a:xfrm>
            <a:off x="3526172" y="1214422"/>
            <a:ext cx="1377277" cy="1207264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11</a:t>
            </a:fld>
            <a:endParaRPr lang="fr-FR"/>
          </a:p>
        </p:txBody>
      </p:sp>
      <p:graphicFrame>
        <p:nvGraphicFramePr>
          <p:cNvPr id="15" name="Tableau 14"/>
          <p:cNvGraphicFramePr>
            <a:graphicFrameLocks noGrp="1"/>
          </p:cNvGraphicFramePr>
          <p:nvPr/>
        </p:nvGraphicFramePr>
        <p:xfrm>
          <a:off x="571472" y="1357298"/>
          <a:ext cx="7715272" cy="45313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57636"/>
                <a:gridCol w="3857636"/>
              </a:tblGrid>
              <a:tr h="495937">
                <a:tc>
                  <a:txBody>
                    <a:bodyPr/>
                    <a:lstStyle/>
                    <a:p>
                      <a:r>
                        <a:rPr lang="fr-FR" dirty="0" smtClean="0"/>
                        <a:t>Médicament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Effet </a:t>
                      </a:r>
                      <a:endParaRPr lang="fr-FR" dirty="0"/>
                    </a:p>
                  </a:txBody>
                  <a:tcPr/>
                </a:tc>
              </a:tr>
              <a:tr h="1222858">
                <a:tc>
                  <a:txBody>
                    <a:bodyPr/>
                    <a:lstStyle/>
                    <a:p>
                      <a:r>
                        <a:rPr lang="fr-FR" b="1" i="1" dirty="0" smtClean="0"/>
                        <a:t>AINS  </a:t>
                      </a:r>
                      <a:endParaRPr lang="fr-FR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Peu tératogène , mais fœtopathie :  insuffisance rénale , et </a:t>
                      </a:r>
                      <a:r>
                        <a:rPr lang="fr-FR" baseline="0" dirty="0" smtClean="0"/>
                        <a:t> détresse respiratoire </a:t>
                      </a:r>
                      <a:endParaRPr lang="fr-FR" dirty="0"/>
                    </a:p>
                  </a:txBody>
                  <a:tcPr/>
                </a:tc>
              </a:tr>
              <a:tr h="856001">
                <a:tc>
                  <a:txBody>
                    <a:bodyPr/>
                    <a:lstStyle/>
                    <a:p>
                      <a:r>
                        <a:rPr lang="fr-FR" b="1" i="1" dirty="0" smtClean="0"/>
                        <a:t>Acide </a:t>
                      </a:r>
                      <a:r>
                        <a:rPr lang="fr-FR" b="1" i="1" dirty="0" err="1" smtClean="0"/>
                        <a:t>valproique</a:t>
                      </a:r>
                      <a:r>
                        <a:rPr lang="fr-FR" b="1" i="1" baseline="0" dirty="0" smtClean="0"/>
                        <a:t> </a:t>
                      </a:r>
                      <a:endParaRPr lang="fr-FR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Tératogène : anomalie fermeture du tube neural : </a:t>
                      </a:r>
                      <a:r>
                        <a:rPr lang="fr-FR" dirty="0" err="1" smtClean="0"/>
                        <a:t>spina</a:t>
                      </a:r>
                      <a:r>
                        <a:rPr lang="fr-FR" dirty="0" smtClean="0"/>
                        <a:t> </a:t>
                      </a:r>
                      <a:r>
                        <a:rPr lang="fr-FR" dirty="0" err="1" smtClean="0"/>
                        <a:t>bifida</a:t>
                      </a:r>
                      <a:r>
                        <a:rPr lang="fr-FR" dirty="0" smtClean="0"/>
                        <a:t> </a:t>
                      </a:r>
                      <a:endParaRPr lang="fr-FR" dirty="0"/>
                    </a:p>
                  </a:txBody>
                  <a:tcPr/>
                </a:tc>
              </a:tr>
              <a:tr h="1228773">
                <a:tc>
                  <a:txBody>
                    <a:bodyPr/>
                    <a:lstStyle/>
                    <a:p>
                      <a:r>
                        <a:rPr lang="fr-FR" b="1" i="1" dirty="0" smtClean="0">
                          <a:solidFill>
                            <a:schemeClr val="tx1"/>
                          </a:solidFill>
                        </a:rPr>
                        <a:t>Analgésiques </a:t>
                      </a:r>
                      <a:r>
                        <a:rPr lang="fr-FR" b="1" i="1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fr-FR" b="1" i="1" dirty="0" smtClean="0">
                          <a:solidFill>
                            <a:schemeClr val="tx1"/>
                          </a:solidFill>
                        </a:rPr>
                        <a:t>morphiniques</a:t>
                      </a:r>
                    </a:p>
                    <a:p>
                      <a:endParaRPr lang="fr-FR" b="1" i="1" dirty="0" smtClean="0">
                        <a:solidFill>
                          <a:schemeClr val="tx1"/>
                        </a:solidFill>
                      </a:endParaRPr>
                    </a:p>
                    <a:p>
                      <a:endParaRPr lang="fr-FR" b="1" i="1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 période</a:t>
                      </a:r>
                      <a:r>
                        <a:rPr lang="fr-FR" baseline="0" dirty="0" smtClean="0"/>
                        <a:t> périnatale </a:t>
                      </a:r>
                      <a:r>
                        <a:rPr lang="fr-FR" dirty="0" smtClean="0"/>
                        <a:t>: dépendance et syndrome de sevrage à l’arrêt 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27800">
                <a:tc>
                  <a:txBody>
                    <a:bodyPr/>
                    <a:lstStyle/>
                    <a:p>
                      <a:r>
                        <a:rPr lang="fr-FR" b="1" i="1" dirty="0" smtClean="0">
                          <a:solidFill>
                            <a:schemeClr val="tx1"/>
                          </a:solidFill>
                        </a:rPr>
                        <a:t>Sulfamides hypoglycémiants 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fr-FR" dirty="0" smtClean="0"/>
                        <a:t>Allaitement : hypoglycémie</a:t>
                      </a:r>
                      <a:r>
                        <a:rPr lang="fr-FR" baseline="0" dirty="0" smtClean="0"/>
                        <a:t> </a:t>
                      </a:r>
                      <a:endParaRPr lang="fr-FR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16" name="Titre 3"/>
          <p:cNvSpPr>
            <a:spLocks noGrp="1"/>
          </p:cNvSpPr>
          <p:nvPr>
            <p:ph type="title"/>
          </p:nvPr>
        </p:nvSpPr>
        <p:spPr>
          <a:xfrm>
            <a:off x="285720" y="-285776"/>
            <a:ext cx="8229600" cy="9144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I-Médicaments et terrains physiologiques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571472" y="714356"/>
            <a:ext cx="54005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/>
              <a:t>I- 2  FEMME ENCEINTE ET ALLAITANTE: </a:t>
            </a:r>
            <a:endParaRPr lang="fr-FR" sz="2000" b="1" dirty="0"/>
          </a:p>
        </p:txBody>
      </p:sp>
      <p:pic>
        <p:nvPicPr>
          <p:cNvPr id="8" name="~PP457.WAV">
            <a:hlinkClick r:id="" action="ppaction://media"/>
          </p:cNvPr>
          <p:cNvPicPr>
            <a:picLocks noRot="1" noChangeAspect="1"/>
          </p:cNvPicPr>
          <p:nvPr>
            <a:wavAudioFile r:embed="rId1" name="~PP457.WAV"/>
          </p:nvPr>
        </p:nvPicPr>
        <p:blipFill>
          <a:blip r:embed="rId3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706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8540" y="0"/>
            <a:ext cx="9115460" cy="914400"/>
          </a:xfrm>
        </p:spPr>
        <p:txBody>
          <a:bodyPr>
            <a:normAutofit/>
          </a:bodyPr>
          <a:lstStyle/>
          <a:p>
            <a:r>
              <a:rPr lang="fr-FR" dirty="0" smtClean="0"/>
              <a:t>II- Pharmacogénétique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357158" y="1305342"/>
            <a:ext cx="828680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None/>
            </a:pPr>
            <a:endParaRPr lang="fr-FR" sz="2400" b="1" i="1" dirty="0" smtClean="0">
              <a:solidFill>
                <a:srgbClr val="002060"/>
              </a:solidFill>
            </a:endParaRPr>
          </a:p>
          <a:p>
            <a:pPr algn="just">
              <a:buNone/>
            </a:pPr>
            <a:endParaRPr lang="fr-FR" sz="2400" b="1" dirty="0" smtClean="0"/>
          </a:p>
          <a:p>
            <a:pPr algn="just"/>
            <a:endParaRPr lang="fr-FR" sz="2400" i="1" dirty="0" smtClean="0"/>
          </a:p>
        </p:txBody>
      </p:sp>
      <p:sp>
        <p:nvSpPr>
          <p:cNvPr id="5" name="ZoneTexte 4"/>
          <p:cNvSpPr txBox="1"/>
          <p:nvPr/>
        </p:nvSpPr>
        <p:spPr>
          <a:xfrm>
            <a:off x="928662" y="1285860"/>
            <a:ext cx="5429288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accent6">
                    <a:lumMod val="50000"/>
                  </a:schemeClr>
                </a:solidFill>
              </a:rPr>
              <a:t>Définition : la  pharmacogénétique  </a:t>
            </a:r>
            <a:endParaRPr lang="fr-FR" sz="2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57158" y="2214554"/>
            <a:ext cx="450059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sz="2400" dirty="0" smtClean="0"/>
              <a:t>l'étude des modifications des réponses pharmacologiques sous l'influence de l'hérédité ».</a:t>
            </a:r>
          </a:p>
          <a:p>
            <a:pPr algn="just"/>
            <a:r>
              <a:rPr lang="fr-FR" sz="2400" dirty="0" smtClean="0"/>
              <a:t> « l'étude des variations interindividuelle dans les séquences d'ADN relatives à une réponse à un médicament ».</a:t>
            </a:r>
            <a:endParaRPr lang="fr-FR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29190" y="1743075"/>
            <a:ext cx="3952875" cy="5114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~PP455.WAV">
            <a:hlinkClick r:id="" action="ppaction://media"/>
          </p:cNvPr>
          <p:cNvPicPr>
            <a:picLocks noRot="1" noChangeAspect="1"/>
          </p:cNvPicPr>
          <p:nvPr>
            <a:wavAudioFile r:embed="rId1" name="~PP455.WAV"/>
          </p:nvPr>
        </p:nvPicPr>
        <p:blipFill>
          <a:blip r:embed="rId4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049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428596" y="1428736"/>
            <a:ext cx="8072494" cy="430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buClr>
                <a:schemeClr val="tx1"/>
              </a:buClr>
              <a:buFont typeface="Wingdings" charset="2"/>
              <a:buChar char=""/>
            </a:pPr>
            <a:r>
              <a:rPr lang="fr-FR" sz="2000" dirty="0" smtClean="0"/>
              <a:t>A </a:t>
            </a:r>
            <a:r>
              <a:rPr lang="fr-FR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doses thérapeutiques habituelles </a:t>
            </a:r>
            <a:r>
              <a:rPr lang="fr-FR" sz="2000" dirty="0" smtClean="0"/>
              <a:t>il peut y avoir chez certaines personnes: </a:t>
            </a:r>
          </a:p>
          <a:p>
            <a:pPr algn="just">
              <a:lnSpc>
                <a:spcPct val="90000"/>
              </a:lnSpc>
              <a:buClr>
                <a:schemeClr val="tx1"/>
              </a:buClr>
              <a:buFont typeface="Wingdings" charset="2"/>
              <a:buChar char=""/>
            </a:pPr>
            <a:endParaRPr lang="fr-FR" sz="2000" dirty="0" smtClean="0"/>
          </a:p>
          <a:p>
            <a:pPr algn="just">
              <a:lnSpc>
                <a:spcPct val="9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fr-FR" sz="2400" b="1" dirty="0" smtClean="0"/>
              <a:t>Absence de réponse au traitement (notion de non répondeurs):</a:t>
            </a:r>
          </a:p>
          <a:p>
            <a:pPr algn="just">
              <a:lnSpc>
                <a:spcPct val="90000"/>
              </a:lnSpc>
              <a:buClr>
                <a:schemeClr val="tx1"/>
              </a:buClr>
              <a:buFont typeface="Wingdings" charset="2"/>
              <a:buNone/>
            </a:pPr>
            <a:r>
              <a:rPr lang="fr-FR" sz="2400" dirty="0" smtClean="0">
                <a:sym typeface="Monotype Sorts" charset="2"/>
              </a:rPr>
              <a:t> diminution  ou absence d’effet thérapeutique  principalement dû : à la </a:t>
            </a:r>
            <a:r>
              <a:rPr lang="fr-FR" sz="2400" dirty="0" smtClean="0"/>
              <a:t>modification de la cible pharmacologique  ou à la modification du métabolisme du médicament</a:t>
            </a:r>
          </a:p>
          <a:p>
            <a:pPr algn="just">
              <a:lnSpc>
                <a:spcPct val="90000"/>
              </a:lnSpc>
              <a:buClr>
                <a:schemeClr val="tx1"/>
              </a:buClr>
              <a:buFont typeface="Wingdings" charset="2"/>
              <a:buNone/>
            </a:pPr>
            <a:endParaRPr lang="fr-FR" sz="2400" dirty="0" smtClean="0"/>
          </a:p>
          <a:p>
            <a:pPr algn="just">
              <a:lnSpc>
                <a:spcPct val="90000"/>
              </a:lnSpc>
              <a:buClr>
                <a:schemeClr val="tx1"/>
              </a:buClr>
              <a:buFont typeface="Wingdings" pitchFamily="2" charset="2"/>
              <a:buChar char="Ø"/>
            </a:pPr>
            <a:r>
              <a:rPr lang="fr-FR" sz="2400" dirty="0" smtClean="0"/>
              <a:t> </a:t>
            </a:r>
            <a:r>
              <a:rPr lang="fr-FR" sz="2400" b="1" dirty="0" smtClean="0"/>
              <a:t>Apparition d’effets indésirables:</a:t>
            </a:r>
          </a:p>
          <a:p>
            <a:pPr algn="just">
              <a:lnSpc>
                <a:spcPct val="90000"/>
              </a:lnSpc>
              <a:buClr>
                <a:srgbClr val="FFFF00"/>
              </a:buClr>
              <a:buFont typeface="Wingdings" charset="2"/>
              <a:buNone/>
            </a:pPr>
            <a:r>
              <a:rPr lang="fr-FR" sz="2400" dirty="0" smtClean="0"/>
              <a:t>Conséquence directe, prévisible, des propriétés pharmacologiques du médicament, </a:t>
            </a:r>
            <a:r>
              <a:rPr lang="fr-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inhérent </a:t>
            </a:r>
            <a:r>
              <a:rPr lang="fr-FR" sz="2400" dirty="0" smtClean="0"/>
              <a:t>(surdosage) ou </a:t>
            </a:r>
            <a:r>
              <a:rPr lang="fr-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non</a:t>
            </a:r>
            <a:r>
              <a:rPr lang="fr-FR" sz="2400" dirty="0" smtClean="0"/>
              <a:t>(effet indésirable) à l’effet </a:t>
            </a:r>
            <a:r>
              <a:rPr lang="fr-F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thérapeutique recherché</a:t>
            </a:r>
            <a:r>
              <a:rPr lang="fr-FR" sz="2400" dirty="0" smtClean="0"/>
              <a:t>.</a:t>
            </a:r>
          </a:p>
          <a:p>
            <a:pPr algn="just">
              <a:lnSpc>
                <a:spcPct val="90000"/>
              </a:lnSpc>
              <a:buClr>
                <a:srgbClr val="FFFF00"/>
              </a:buClr>
              <a:buFont typeface="Wingdings" charset="2"/>
              <a:buNone/>
            </a:pPr>
            <a:r>
              <a:rPr lang="fr-FR" sz="2400" dirty="0" smtClean="0"/>
              <a:t>	</a:t>
            </a:r>
            <a:endParaRPr lang="fr-FR" sz="2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mic Sans MS" charset="0"/>
            </a:endParaRPr>
          </a:p>
        </p:txBody>
      </p:sp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186898" cy="914400"/>
          </a:xfrm>
        </p:spPr>
        <p:txBody>
          <a:bodyPr>
            <a:normAutofit/>
          </a:bodyPr>
          <a:lstStyle/>
          <a:p>
            <a:r>
              <a:rPr lang="fr-FR" dirty="0" smtClean="0"/>
              <a:t>II- Pharmacogénétique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642910" y="928670"/>
            <a:ext cx="6215106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accent6">
                    <a:lumMod val="50000"/>
                  </a:schemeClr>
                </a:solidFill>
              </a:rPr>
              <a:t>Définition : le  polymorphisme génétique   </a:t>
            </a:r>
            <a:endParaRPr lang="fr-FR" sz="2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7" name="~PP1694.WAV">
            <a:hlinkClick r:id="" action="ppaction://media"/>
          </p:cNvPr>
          <p:cNvPicPr>
            <a:picLocks noRot="1" noChangeAspect="1"/>
          </p:cNvPicPr>
          <p:nvPr>
            <a:wavAudioFile r:embed="rId1" name="~PP1694.WAV"/>
          </p:nvPr>
        </p:nvPicPr>
        <p:blipFill>
          <a:blip r:embed="rId3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361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-142900"/>
            <a:ext cx="9115460" cy="914400"/>
          </a:xfrm>
        </p:spPr>
        <p:txBody>
          <a:bodyPr>
            <a:normAutofit/>
          </a:bodyPr>
          <a:lstStyle/>
          <a:p>
            <a:r>
              <a:rPr lang="fr-FR" dirty="0" smtClean="0"/>
              <a:t>II- Pharmacogénétique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14</a:t>
            </a:fld>
            <a:endParaRPr lang="fr-FR"/>
          </a:p>
        </p:txBody>
      </p:sp>
      <p:sp>
        <p:nvSpPr>
          <p:cNvPr id="4" name="Rectangle 3"/>
          <p:cNvSpPr/>
          <p:nvPr/>
        </p:nvSpPr>
        <p:spPr>
          <a:xfrm>
            <a:off x="357158" y="1305342"/>
            <a:ext cx="828680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None/>
            </a:pPr>
            <a:endParaRPr lang="fr-FR" sz="2400" b="1" i="1" dirty="0" smtClean="0">
              <a:solidFill>
                <a:srgbClr val="002060"/>
              </a:solidFill>
            </a:endParaRPr>
          </a:p>
          <a:p>
            <a:pPr algn="just">
              <a:buNone/>
            </a:pPr>
            <a:endParaRPr lang="fr-FR" sz="2400" b="1" dirty="0" smtClean="0"/>
          </a:p>
          <a:p>
            <a:pPr algn="just"/>
            <a:endParaRPr lang="fr-FR" sz="2400" i="1" dirty="0" smtClean="0"/>
          </a:p>
        </p:txBody>
      </p:sp>
      <p:sp>
        <p:nvSpPr>
          <p:cNvPr id="5" name="ZoneTexte 4"/>
          <p:cNvSpPr txBox="1"/>
          <p:nvPr/>
        </p:nvSpPr>
        <p:spPr>
          <a:xfrm>
            <a:off x="928662" y="1285860"/>
            <a:ext cx="5429288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accent6">
                    <a:lumMod val="50000"/>
                  </a:schemeClr>
                </a:solidFill>
              </a:rPr>
              <a:t>Définition : la  pharmacogénétique  </a:t>
            </a:r>
            <a:endParaRPr lang="fr-FR" sz="2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Espace réservé du numéro de diapositive 2"/>
          <p:cNvSpPr txBox="1">
            <a:spLocks/>
          </p:cNvSpPr>
          <p:nvPr/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D65E5F-7DA1-4453-815D-BAAC75704B7C}" type="slidenum">
              <a:rPr kumimoji="0" lang="fr-FR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fr-FR" sz="14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/>
          <a:srcRect t="1389"/>
          <a:stretch>
            <a:fillRect/>
          </a:stretch>
        </p:blipFill>
        <p:spPr bwMode="auto">
          <a:xfrm>
            <a:off x="714348" y="1285860"/>
            <a:ext cx="8143932" cy="5072098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</p:spPr>
      </p:pic>
      <p:sp>
        <p:nvSpPr>
          <p:cNvPr id="10" name="Ellipse 9"/>
          <p:cNvSpPr/>
          <p:nvPr/>
        </p:nvSpPr>
        <p:spPr>
          <a:xfrm>
            <a:off x="1142976" y="4286256"/>
            <a:ext cx="2357454" cy="57150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4929190" y="2857496"/>
            <a:ext cx="2357454" cy="57150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/>
          <p:cNvSpPr txBox="1"/>
          <p:nvPr/>
        </p:nvSpPr>
        <p:spPr>
          <a:xfrm>
            <a:off x="928662" y="785794"/>
            <a:ext cx="6215106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accent6">
                    <a:lumMod val="50000"/>
                  </a:schemeClr>
                </a:solidFill>
              </a:rPr>
              <a:t>Définition : le  polymorphisme génétique   </a:t>
            </a:r>
            <a:endParaRPr lang="fr-FR" sz="2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3" name="~PP59.WAV">
            <a:hlinkClick r:id="" action="ppaction://media"/>
          </p:cNvPr>
          <p:cNvPicPr>
            <a:picLocks noRot="1" noChangeAspect="1"/>
          </p:cNvPicPr>
          <p:nvPr>
            <a:wavAudioFile r:embed="rId1" name="~PP59.WAV"/>
          </p:nvPr>
        </p:nvPicPr>
        <p:blipFill>
          <a:blip r:embed="rId4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861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-214338"/>
            <a:ext cx="9115460" cy="914400"/>
          </a:xfrm>
        </p:spPr>
        <p:txBody>
          <a:bodyPr>
            <a:normAutofit/>
          </a:bodyPr>
          <a:lstStyle/>
          <a:p>
            <a:r>
              <a:rPr lang="fr-FR" dirty="0" smtClean="0"/>
              <a:t>II- Pharmacogénétique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15</a:t>
            </a:fld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428596" y="714356"/>
            <a:ext cx="5715040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accent6">
                    <a:lumMod val="50000"/>
                  </a:schemeClr>
                </a:solidFill>
              </a:rPr>
              <a:t>Variabilité pharmacocinétique </a:t>
            </a:r>
            <a:endParaRPr lang="fr-FR" sz="2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00034" y="1214422"/>
            <a:ext cx="1310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Exemple 1 : 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2000232" y="1214422"/>
            <a:ext cx="5774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polymorphisme enzyme   phase I du métabolisme : CYP2D6</a:t>
            </a:r>
            <a:endParaRPr lang="fr-FR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1472" y="1571612"/>
            <a:ext cx="2552700" cy="1323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7"/>
          <p:cNvSpPr/>
          <p:nvPr/>
        </p:nvSpPr>
        <p:spPr>
          <a:xfrm>
            <a:off x="214282" y="2857496"/>
            <a:ext cx="871543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Wingdings" pitchFamily="2" charset="2"/>
              <a:buChar char="§"/>
            </a:pPr>
            <a:r>
              <a:rPr lang="fr-FR" sz="2000" b="1" dirty="0" smtClean="0"/>
              <a:t>les </a:t>
            </a:r>
            <a:r>
              <a:rPr lang="fr-FR" sz="2000" b="1" dirty="0" err="1" smtClean="0"/>
              <a:t>métaboliseurs</a:t>
            </a:r>
            <a:r>
              <a:rPr lang="fr-FR" sz="2000" b="1" dirty="0" smtClean="0"/>
              <a:t> ultrarapides</a:t>
            </a:r>
            <a:r>
              <a:rPr lang="fr-FR" sz="2000" dirty="0" smtClean="0"/>
              <a:t>: métabolisme accéléré (1-10% des Caucasiens) : </a:t>
            </a:r>
            <a:r>
              <a:rPr lang="fr-FR" sz="2000" dirty="0" smtClean="0">
                <a:latin typeface="Calibri"/>
                <a:cs typeface="Calibri"/>
              </a:rPr>
              <a:t>↑ synthèse </a:t>
            </a:r>
            <a:r>
              <a:rPr lang="fr-FR" sz="2000" dirty="0" smtClean="0"/>
              <a:t>morphine et un risque d’intoxication sévère</a:t>
            </a:r>
          </a:p>
          <a:p>
            <a:pPr algn="just">
              <a:buFont typeface="Wingdings" pitchFamily="2" charset="2"/>
              <a:buChar char="§"/>
            </a:pPr>
            <a:endParaRPr lang="fr-FR" sz="2000" b="1" dirty="0" smtClean="0"/>
          </a:p>
          <a:p>
            <a:pPr algn="just">
              <a:buFont typeface="Wingdings" pitchFamily="2" charset="2"/>
              <a:buChar char="§"/>
            </a:pPr>
            <a:r>
              <a:rPr lang="fr-FR" sz="2000" b="1" dirty="0" smtClean="0"/>
              <a:t>les bons </a:t>
            </a:r>
            <a:r>
              <a:rPr lang="fr-FR" sz="2000" b="1" dirty="0" err="1" smtClean="0"/>
              <a:t>métaboliseurs</a:t>
            </a:r>
            <a:r>
              <a:rPr lang="fr-FR" sz="2000" b="1" dirty="0" smtClean="0"/>
              <a:t> </a:t>
            </a:r>
            <a:r>
              <a:rPr lang="fr-FR" sz="2000" dirty="0" smtClean="0"/>
              <a:t>: activité enzymatique normale (</a:t>
            </a:r>
            <a:r>
              <a:rPr lang="fr-FR" sz="2000" i="1" dirty="0" smtClean="0"/>
              <a:t>extensive </a:t>
            </a:r>
            <a:r>
              <a:rPr lang="fr-FR" sz="2000" i="1" dirty="0" err="1" smtClean="0"/>
              <a:t>metabolizers</a:t>
            </a:r>
            <a:r>
              <a:rPr lang="fr-FR" sz="2000" dirty="0" smtClean="0"/>
              <a:t>), représentant 65 à 80% des Caucasiens</a:t>
            </a:r>
          </a:p>
          <a:p>
            <a:pPr algn="just">
              <a:buFont typeface="Wingdings" pitchFamily="2" charset="2"/>
              <a:buChar char="§"/>
            </a:pPr>
            <a:endParaRPr lang="fr-FR" sz="2000" b="1" dirty="0" smtClean="0"/>
          </a:p>
          <a:p>
            <a:pPr algn="just">
              <a:buFont typeface="Wingdings" pitchFamily="2" charset="2"/>
              <a:buChar char="§"/>
            </a:pPr>
            <a:r>
              <a:rPr lang="fr-FR" sz="2000" b="1" dirty="0" smtClean="0"/>
              <a:t> les </a:t>
            </a:r>
            <a:r>
              <a:rPr lang="fr-FR" sz="2000" b="1" dirty="0" err="1" smtClean="0"/>
              <a:t>métaboliseurs</a:t>
            </a:r>
            <a:r>
              <a:rPr lang="fr-FR" sz="2000" b="1" dirty="0" smtClean="0"/>
              <a:t> intermédiaires</a:t>
            </a:r>
            <a:r>
              <a:rPr lang="fr-FR" sz="2000" dirty="0" smtClean="0"/>
              <a:t>: activité enzymatique diminuée (10-15% des Caucasiens) :</a:t>
            </a:r>
            <a:r>
              <a:rPr lang="fr-FR" sz="2000" dirty="0" smtClean="0">
                <a:latin typeface="Calibri"/>
                <a:cs typeface="Calibri"/>
              </a:rPr>
              <a:t>↓  morphine et ↓ activité antalgique </a:t>
            </a:r>
          </a:p>
          <a:p>
            <a:pPr algn="just">
              <a:buFont typeface="Wingdings" pitchFamily="2" charset="2"/>
              <a:buChar char="§"/>
            </a:pPr>
            <a:endParaRPr lang="fr-FR" sz="2000" b="1" dirty="0" smtClean="0"/>
          </a:p>
          <a:p>
            <a:pPr algn="just">
              <a:buFont typeface="Wingdings" pitchFamily="2" charset="2"/>
              <a:buChar char="§"/>
            </a:pPr>
            <a:r>
              <a:rPr lang="fr-FR" sz="2000" b="1" dirty="0" smtClean="0"/>
              <a:t>les </a:t>
            </a:r>
            <a:r>
              <a:rPr lang="fr-FR" sz="2000" b="1" dirty="0" err="1" smtClean="0"/>
              <a:t>métaboliseurs</a:t>
            </a:r>
            <a:r>
              <a:rPr lang="fr-FR" sz="2000" b="1" dirty="0" smtClean="0"/>
              <a:t> lents: </a:t>
            </a:r>
            <a:r>
              <a:rPr lang="fr-FR" sz="2000" dirty="0" smtClean="0"/>
              <a:t>déficience enzymatique complète, représentant 5 à 10% des Caucasiens : pas de morphine , pas d’activité antalgique </a:t>
            </a:r>
            <a:endParaRPr lang="fr-FR" sz="2000" dirty="0"/>
          </a:p>
        </p:txBody>
      </p:sp>
      <p:sp>
        <p:nvSpPr>
          <p:cNvPr id="9" name="ZoneTexte 8"/>
          <p:cNvSpPr txBox="1"/>
          <p:nvPr/>
        </p:nvSpPr>
        <p:spPr>
          <a:xfrm>
            <a:off x="3357522" y="1571612"/>
            <a:ext cx="5786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Selon le phénotype de l’enzyme codant </a:t>
            </a:r>
            <a:r>
              <a:rPr lang="fr-FR" dirty="0" err="1" smtClean="0"/>
              <a:t>pr</a:t>
            </a:r>
            <a:r>
              <a:rPr lang="fr-FR" dirty="0" smtClean="0"/>
              <a:t> l’</a:t>
            </a:r>
            <a:r>
              <a:rPr lang="fr-FR" dirty="0" err="1" smtClean="0"/>
              <a:t>isoforme</a:t>
            </a:r>
            <a:r>
              <a:rPr lang="fr-FR" dirty="0" smtClean="0"/>
              <a:t> P2D6 du CYP450 , on peut distinguer : </a:t>
            </a:r>
            <a:endParaRPr lang="fr-FR" dirty="0"/>
          </a:p>
        </p:txBody>
      </p:sp>
      <p:pic>
        <p:nvPicPr>
          <p:cNvPr id="10" name="~PP989.WAV">
            <a:hlinkClick r:id="" action="ppaction://media"/>
          </p:cNvPr>
          <p:cNvPicPr>
            <a:picLocks noRot="1" noChangeAspect="1"/>
          </p:cNvPicPr>
          <p:nvPr>
            <a:wavAudioFile r:embed="rId1" name="~PP989.WAV"/>
          </p:nvPr>
        </p:nvPicPr>
        <p:blipFill>
          <a:blip r:embed="rId5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22207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115460" cy="914400"/>
          </a:xfrm>
        </p:spPr>
        <p:txBody>
          <a:bodyPr>
            <a:normAutofit/>
          </a:bodyPr>
          <a:lstStyle/>
          <a:p>
            <a:r>
              <a:rPr lang="fr-FR" dirty="0" smtClean="0"/>
              <a:t>II- Pharmacogénétique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16</a:t>
            </a:fld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428596" y="1000108"/>
            <a:ext cx="5715040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accent6">
                    <a:lumMod val="50000"/>
                  </a:schemeClr>
                </a:solidFill>
              </a:rPr>
              <a:t>Variabilité pharmacocinétique </a:t>
            </a:r>
            <a:endParaRPr lang="fr-FR" sz="2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00034" y="1643050"/>
            <a:ext cx="1469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Exemple 2 </a:t>
            </a:r>
            <a:r>
              <a:rPr lang="fr-FR" dirty="0" smtClean="0"/>
              <a:t>: 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2286016" y="2714620"/>
            <a:ext cx="1423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Acétylateurs</a:t>
            </a:r>
            <a:r>
              <a:rPr lang="fr-FR" dirty="0" smtClean="0"/>
              <a:t> </a:t>
            </a:r>
          </a:p>
          <a:p>
            <a:r>
              <a:rPr lang="fr-FR" dirty="0" smtClean="0"/>
              <a:t>    Lents </a:t>
            </a:r>
            <a:endParaRPr lang="fr-FR" dirty="0"/>
          </a:p>
        </p:txBody>
      </p:sp>
      <p:cxnSp>
        <p:nvCxnSpPr>
          <p:cNvPr id="7" name="Connecteur droit avec flèche 6"/>
          <p:cNvCxnSpPr/>
          <p:nvPr/>
        </p:nvCxnSpPr>
        <p:spPr>
          <a:xfrm rot="16200000" flipH="1">
            <a:off x="4857752" y="3000372"/>
            <a:ext cx="928694" cy="35719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ZoneTexte 7"/>
          <p:cNvSpPr txBox="1"/>
          <p:nvPr/>
        </p:nvSpPr>
        <p:spPr>
          <a:xfrm>
            <a:off x="5286380" y="2714620"/>
            <a:ext cx="1423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Acétylateurs</a:t>
            </a:r>
            <a:r>
              <a:rPr lang="fr-FR" dirty="0" smtClean="0"/>
              <a:t> </a:t>
            </a:r>
          </a:p>
          <a:p>
            <a:r>
              <a:rPr lang="fr-FR" dirty="0" smtClean="0"/>
              <a:t>    rapide  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3929058" y="2786058"/>
            <a:ext cx="13516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b="1" dirty="0" err="1" smtClean="0">
                <a:solidFill>
                  <a:srgbClr val="FF0000"/>
                </a:solidFill>
              </a:rPr>
              <a:t>Acétyl</a:t>
            </a:r>
            <a:endParaRPr lang="fr-FR" sz="1600" b="1" dirty="0" smtClean="0">
              <a:solidFill>
                <a:srgbClr val="FF0000"/>
              </a:solidFill>
            </a:endParaRPr>
          </a:p>
          <a:p>
            <a:pPr algn="ctr"/>
            <a:r>
              <a:rPr lang="fr-FR" sz="1600" b="1" dirty="0" smtClean="0">
                <a:solidFill>
                  <a:srgbClr val="FF0000"/>
                </a:solidFill>
              </a:rPr>
              <a:t>Transférase </a:t>
            </a:r>
            <a:endParaRPr lang="fr-FR" sz="1600" b="1" dirty="0">
              <a:solidFill>
                <a:srgbClr val="FF0000"/>
              </a:solidFill>
            </a:endParaRPr>
          </a:p>
        </p:txBody>
      </p:sp>
      <p:cxnSp>
        <p:nvCxnSpPr>
          <p:cNvPr id="10" name="Connecteur droit avec flèche 9"/>
          <p:cNvCxnSpPr/>
          <p:nvPr/>
        </p:nvCxnSpPr>
        <p:spPr>
          <a:xfrm rot="5400000">
            <a:off x="3393273" y="2964653"/>
            <a:ext cx="928694" cy="42862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ZoneTexte 10"/>
          <p:cNvSpPr txBox="1"/>
          <p:nvPr/>
        </p:nvSpPr>
        <p:spPr>
          <a:xfrm>
            <a:off x="4929190" y="3714752"/>
            <a:ext cx="3042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latin typeface="Calibri"/>
                <a:cs typeface="Calibri"/>
              </a:rPr>
              <a:t>↓ effet  thérapeutique </a:t>
            </a:r>
          </a:p>
          <a:p>
            <a:pPr algn="ctr"/>
            <a:r>
              <a:rPr lang="fr-FR" b="1" dirty="0" smtClean="0">
                <a:latin typeface="Calibri"/>
                <a:cs typeface="Calibri"/>
              </a:rPr>
              <a:t>↑ </a:t>
            </a:r>
            <a:r>
              <a:rPr lang="fr-FR" b="1" dirty="0" err="1" smtClean="0">
                <a:latin typeface="Calibri"/>
                <a:cs typeface="Calibri"/>
              </a:rPr>
              <a:t>hépatotoxicité</a:t>
            </a:r>
            <a:r>
              <a:rPr lang="fr-FR" b="1" dirty="0" smtClean="0">
                <a:latin typeface="Calibri"/>
                <a:cs typeface="Calibri"/>
              </a:rPr>
              <a:t>  métabolite </a:t>
            </a:r>
            <a:endParaRPr lang="fr-FR" b="1" dirty="0"/>
          </a:p>
        </p:txBody>
      </p:sp>
      <p:sp>
        <p:nvSpPr>
          <p:cNvPr id="12" name="Rectangle 11"/>
          <p:cNvSpPr/>
          <p:nvPr/>
        </p:nvSpPr>
        <p:spPr>
          <a:xfrm>
            <a:off x="2071670" y="3786190"/>
            <a:ext cx="19536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b="1" dirty="0" smtClean="0"/>
              <a:t>Surdosage  INH </a:t>
            </a:r>
          </a:p>
          <a:p>
            <a:pPr algn="ctr"/>
            <a:r>
              <a:rPr lang="fr-FR" b="1" dirty="0" smtClean="0"/>
              <a:t>Et </a:t>
            </a:r>
            <a:r>
              <a:rPr lang="fr-FR" b="1" dirty="0" smtClean="0">
                <a:latin typeface="Calibri"/>
                <a:cs typeface="Calibri"/>
              </a:rPr>
              <a:t>↑ toxicité </a:t>
            </a:r>
            <a:endParaRPr lang="fr-FR" b="1" dirty="0"/>
          </a:p>
        </p:txBody>
      </p:sp>
      <p:sp>
        <p:nvSpPr>
          <p:cNvPr id="13" name="Rectangle 12"/>
          <p:cNvSpPr/>
          <p:nvPr/>
        </p:nvSpPr>
        <p:spPr>
          <a:xfrm>
            <a:off x="3143240" y="2071678"/>
            <a:ext cx="473604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200" dirty="0" smtClean="0"/>
              <a:t> Isoniazide INH </a:t>
            </a:r>
            <a:r>
              <a:rPr lang="fr-FR" b="1" dirty="0" smtClean="0"/>
              <a:t>(</a:t>
            </a:r>
            <a:r>
              <a:rPr lang="fr-FR" b="1" dirty="0" err="1" smtClean="0"/>
              <a:t>trt</a:t>
            </a:r>
            <a:r>
              <a:rPr lang="fr-FR" b="1" dirty="0" smtClean="0"/>
              <a:t> tuberculose) 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2000232" y="1643050"/>
            <a:ext cx="6258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polymorphisme enzyme   phase II du métabolisme : </a:t>
            </a:r>
            <a:r>
              <a:rPr lang="fr-FR" b="1" dirty="0" smtClean="0"/>
              <a:t>acétylation </a:t>
            </a:r>
            <a:endParaRPr lang="fr-FR" b="1" dirty="0"/>
          </a:p>
        </p:txBody>
      </p:sp>
      <p:cxnSp>
        <p:nvCxnSpPr>
          <p:cNvPr id="16" name="Connecteur droit avec flèche 15"/>
          <p:cNvCxnSpPr/>
          <p:nvPr/>
        </p:nvCxnSpPr>
        <p:spPr>
          <a:xfrm rot="5400000">
            <a:off x="3715538" y="4214024"/>
            <a:ext cx="1714512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286116" y="5143512"/>
            <a:ext cx="2455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 métabolite </a:t>
            </a:r>
            <a:r>
              <a:rPr lang="fr-FR" dirty="0" err="1" smtClean="0">
                <a:solidFill>
                  <a:srgbClr val="FF0000"/>
                </a:solidFill>
              </a:rPr>
              <a:t>hépatoxique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18" name="~PP277.WAV">
            <a:hlinkClick r:id="" action="ppaction://media"/>
          </p:cNvPr>
          <p:cNvPicPr>
            <a:picLocks noRot="1" noChangeAspect="1"/>
          </p:cNvPicPr>
          <p:nvPr>
            <a:wavAudioFile r:embed="rId1" name="~PP277.WAV"/>
          </p:nvPr>
        </p:nvPicPr>
        <p:blipFill>
          <a:blip r:embed="rId4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2857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115460" cy="914400"/>
          </a:xfrm>
        </p:spPr>
        <p:txBody>
          <a:bodyPr>
            <a:normAutofit/>
          </a:bodyPr>
          <a:lstStyle/>
          <a:p>
            <a:r>
              <a:rPr lang="fr-FR" dirty="0" smtClean="0"/>
              <a:t>II- Pharmacogénétique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428596" y="1000108"/>
            <a:ext cx="5715040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400" b="1" dirty="0" smtClean="0">
                <a:solidFill>
                  <a:schemeClr val="accent6">
                    <a:lumMod val="50000"/>
                  </a:schemeClr>
                </a:solidFill>
              </a:rPr>
              <a:t>Variabilité pharmacodynamique </a:t>
            </a:r>
            <a:endParaRPr lang="fr-FR" sz="2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00034" y="1643050"/>
            <a:ext cx="1469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Exemple 1 </a:t>
            </a:r>
            <a:r>
              <a:rPr lang="fr-FR" dirty="0" smtClean="0"/>
              <a:t>: </a:t>
            </a:r>
            <a:endParaRPr lang="fr-FR" dirty="0"/>
          </a:p>
        </p:txBody>
      </p:sp>
      <p:sp>
        <p:nvSpPr>
          <p:cNvPr id="18" name="Rectangle 17"/>
          <p:cNvSpPr/>
          <p:nvPr/>
        </p:nvSpPr>
        <p:spPr>
          <a:xfrm>
            <a:off x="214282" y="2071678"/>
            <a:ext cx="842968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 smtClean="0"/>
              <a:t>La mutation ADRB2 et β2-mimétiques:</a:t>
            </a:r>
          </a:p>
          <a:p>
            <a:pPr algn="just"/>
            <a:r>
              <a:rPr lang="fr-FR" sz="2400" dirty="0" smtClean="0"/>
              <a:t>Des mutations du gène ADRB2 codant pour les récepteurs β2-</a:t>
            </a:r>
            <a:r>
              <a:rPr lang="fr-FR" sz="2400" dirty="0" err="1" smtClean="0"/>
              <a:t>adrenergiques</a:t>
            </a:r>
            <a:r>
              <a:rPr lang="fr-FR" sz="2400" dirty="0" smtClean="0"/>
              <a:t>, cibles des β2-mimétiques  bronchodilatateurs comme le </a:t>
            </a:r>
            <a:r>
              <a:rPr lang="fr-FR" sz="2400" dirty="0" err="1" smtClean="0"/>
              <a:t>salbutamol</a:t>
            </a:r>
            <a:r>
              <a:rPr lang="fr-FR" sz="2400" dirty="0" smtClean="0"/>
              <a:t> (</a:t>
            </a:r>
            <a:r>
              <a:rPr lang="fr-FR" sz="2400" dirty="0" err="1" smtClean="0"/>
              <a:t>Ventoline</a:t>
            </a:r>
            <a:r>
              <a:rPr lang="fr-FR" sz="2400" dirty="0" smtClean="0"/>
              <a:t>®), peuvent entraîner une inefficacité et  une résistance aux médicaments</a:t>
            </a:r>
            <a:r>
              <a:rPr lang="fr-FR" dirty="0" smtClean="0"/>
              <a:t>.</a:t>
            </a:r>
            <a:endParaRPr lang="fr-FR" dirty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17</a:t>
            </a:fld>
            <a:endParaRPr lang="fr-FR"/>
          </a:p>
        </p:txBody>
      </p:sp>
      <p:sp>
        <p:nvSpPr>
          <p:cNvPr id="20" name="Rectangle 19"/>
          <p:cNvSpPr/>
          <p:nvPr/>
        </p:nvSpPr>
        <p:spPr>
          <a:xfrm>
            <a:off x="285720" y="4357694"/>
            <a:ext cx="842968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sz="2400" dirty="0" smtClean="0"/>
              <a:t>La vitamine K époxyde réductase (VKORC1) : </a:t>
            </a:r>
          </a:p>
          <a:p>
            <a:pPr algn="just"/>
            <a:r>
              <a:rPr lang="fr-FR" sz="2400" dirty="0" smtClean="0"/>
              <a:t>La VKORC1 est une des cibles des </a:t>
            </a:r>
            <a:r>
              <a:rPr lang="fr-FR" sz="2400" dirty="0" err="1" smtClean="0"/>
              <a:t>antivitamines</a:t>
            </a:r>
            <a:r>
              <a:rPr lang="fr-FR" sz="2400" dirty="0" smtClean="0"/>
              <a:t> K ( </a:t>
            </a:r>
            <a:r>
              <a:rPr lang="fr-FR" sz="2400" dirty="0" err="1" smtClean="0"/>
              <a:t>mdt</a:t>
            </a:r>
            <a:r>
              <a:rPr lang="fr-FR" sz="2400" dirty="0" smtClean="0"/>
              <a:t> anti coagulants) : sa mutation empêche la fixation irréversible de ces derniers, ce qui entraîne un risque de résistance au traitement : pas d’efficacité thérapeutique : risque de thrombose </a:t>
            </a:r>
            <a:endParaRPr lang="fr-FR" sz="2400" dirty="0"/>
          </a:p>
        </p:txBody>
      </p:sp>
      <p:sp>
        <p:nvSpPr>
          <p:cNvPr id="21" name="ZoneTexte 20"/>
          <p:cNvSpPr txBox="1"/>
          <p:nvPr/>
        </p:nvSpPr>
        <p:spPr>
          <a:xfrm>
            <a:off x="357158" y="4000504"/>
            <a:ext cx="1469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Exemple 2 </a:t>
            </a:r>
            <a:r>
              <a:rPr lang="fr-FR" dirty="0" smtClean="0"/>
              <a:t>: </a:t>
            </a:r>
            <a:endParaRPr lang="fr-FR" dirty="0"/>
          </a:p>
        </p:txBody>
      </p:sp>
      <p:pic>
        <p:nvPicPr>
          <p:cNvPr id="9" name="~PP1915.WAV">
            <a:hlinkClick r:id="" action="ppaction://media"/>
          </p:cNvPr>
          <p:cNvPicPr>
            <a:picLocks noRot="1" noChangeAspect="1"/>
          </p:cNvPicPr>
          <p:nvPr>
            <a:wavAudioFile r:embed="rId1" name="~PP1915.WAV"/>
          </p:nvPr>
        </p:nvPicPr>
        <p:blipFill>
          <a:blip r:embed="rId4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6953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 </a:t>
            </a:r>
            <a:endParaRPr lang="fr-FR" dirty="0"/>
          </a:p>
        </p:txBody>
      </p:sp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142844" y="1357298"/>
            <a:ext cx="8715436" cy="255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sz="2400" dirty="0">
                <a:effectLst>
                  <a:outerShdw blurRad="38100" dist="38100" dir="2700000" algn="tl">
                    <a:srgbClr val="C0C0C0"/>
                  </a:outerShdw>
                </a:effectLst>
                <a:ea typeface="Calibri" pitchFamily="34" charset="0"/>
                <a:cs typeface="Times New Roman" pitchFamily="18" charset="0"/>
              </a:rPr>
              <a:t>R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Calibri" pitchFamily="34" charset="0"/>
                <a:cs typeface="Times New Roman" pitchFamily="18" charset="0"/>
              </a:rPr>
              <a:t>éponse pharmacologique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</a:t>
            </a:r>
            <a:r>
              <a:rPr lang="fr-FR" sz="2400" dirty="0" smtClean="0">
                <a:ea typeface="Calibri" pitchFamily="34" charset="0"/>
                <a:cs typeface="Times New Roman" pitchFamily="18" charset="0"/>
              </a:rPr>
              <a:t>→ 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modification</a:t>
            </a:r>
            <a:r>
              <a:rPr lang="fr-FR" sz="2400" dirty="0"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fonctionnelle ou organique, provoquée par un médicament dans un organisme.</a:t>
            </a: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sz="2400" dirty="0">
              <a:cs typeface="Times New Roman" pitchFamily="18" charset="0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itchFamily="18" charset="0"/>
              </a:rPr>
              <a:t>Cette réponse varie d’un individu à un autre et pour une</a:t>
            </a:r>
            <a:r>
              <a:rPr kumimoji="0" lang="fr-FR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cs typeface="Times New Roman" pitchFamily="18" charset="0"/>
              </a:rPr>
              <a:t> même personne d’un moment à un autre </a:t>
            </a: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sz="2000" baseline="0" dirty="0">
              <a:cs typeface="Times New Roman" pitchFamily="18" charset="0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3357562"/>
            <a:ext cx="900115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/>
              <a:t>Cette variabilité dépend </a:t>
            </a:r>
            <a:r>
              <a:rPr lang="fr-FR" sz="2400" dirty="0" smtClean="0"/>
              <a:t>de : </a:t>
            </a:r>
            <a:r>
              <a:rPr lang="fr-FR" sz="2400" dirty="0">
                <a:solidFill>
                  <a:srgbClr val="FF0000"/>
                </a:solidFill>
              </a:rPr>
              <a:t>facteurs endogènes </a:t>
            </a:r>
            <a:r>
              <a:rPr lang="fr-FR" sz="2400" dirty="0"/>
              <a:t>[physiopathologiques et génétiques] </a:t>
            </a:r>
            <a:endParaRPr lang="fr-FR" sz="2400" dirty="0" smtClean="0">
              <a:solidFill>
                <a:srgbClr val="FF0000"/>
              </a:solidFill>
            </a:endParaRPr>
          </a:p>
          <a:p>
            <a:r>
              <a:rPr lang="fr-FR" sz="2400" dirty="0">
                <a:solidFill>
                  <a:srgbClr val="FF0000"/>
                </a:solidFill>
              </a:rPr>
              <a:t> </a:t>
            </a:r>
            <a:r>
              <a:rPr lang="fr-FR" sz="2400" dirty="0" smtClean="0">
                <a:solidFill>
                  <a:srgbClr val="FF0000"/>
                </a:solidFill>
              </a:rPr>
              <a:t>                                         facteurs  </a:t>
            </a:r>
            <a:r>
              <a:rPr lang="fr-FR" sz="2400" dirty="0">
                <a:solidFill>
                  <a:srgbClr val="FF0000"/>
                </a:solidFill>
              </a:rPr>
              <a:t>exogènes </a:t>
            </a:r>
            <a:r>
              <a:rPr lang="fr-FR" sz="2400" dirty="0"/>
              <a:t>[alimentation, pollution, médicaments, hygiène de vie</a:t>
            </a:r>
            <a:r>
              <a:rPr lang="fr-FR" sz="2400" dirty="0" smtClean="0"/>
              <a:t>]</a:t>
            </a:r>
          </a:p>
          <a:p>
            <a:endParaRPr lang="fr-FR" sz="2400" dirty="0"/>
          </a:p>
          <a:p>
            <a:r>
              <a:rPr lang="fr-FR" sz="2400" dirty="0" smtClean="0">
                <a:latin typeface="Calibri"/>
                <a:cs typeface="Calibri"/>
              </a:rPr>
              <a:t>→ </a:t>
            </a:r>
            <a:r>
              <a:rPr lang="fr-FR" sz="2400" dirty="0" smtClean="0"/>
              <a:t>variabilités </a:t>
            </a:r>
            <a:r>
              <a:rPr lang="fr-FR" sz="2400" dirty="0"/>
              <a:t>pharmacocinétiques et/ou pharmacodynamiques dans l’action des médicaments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20A0-1408-471A-A140-4CC5528D7486}" type="slidenum">
              <a:rPr lang="fr-FR" smtClean="0"/>
              <a:pPr/>
              <a:t>2</a:t>
            </a:fld>
            <a:endParaRPr lang="fr-FR"/>
          </a:p>
        </p:txBody>
      </p:sp>
      <p:pic>
        <p:nvPicPr>
          <p:cNvPr id="7" name="~PP1219.WAV">
            <a:hlinkClick r:id="" action="ppaction://media"/>
          </p:cNvPr>
          <p:cNvPicPr>
            <a:picLocks noRot="1" noChangeAspect="1"/>
          </p:cNvPicPr>
          <p:nvPr>
            <a:wavAudioFile r:embed="rId1" name="~PP1219.WAV"/>
          </p:nvPr>
        </p:nvPicPr>
        <p:blipFill>
          <a:blip r:embed="rId4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7418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 </a:t>
            </a:r>
            <a:endParaRPr lang="fr-FR" dirty="0"/>
          </a:p>
        </p:txBody>
      </p:sp>
      <p:graphicFrame>
        <p:nvGraphicFramePr>
          <p:cNvPr id="5" name="Diagramme 4"/>
          <p:cNvGraphicFramePr/>
          <p:nvPr/>
        </p:nvGraphicFramePr>
        <p:xfrm>
          <a:off x="642910" y="1428736"/>
          <a:ext cx="6834214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~PP110.WAV">
            <a:hlinkClick r:id="" action="ppaction://media"/>
          </p:cNvPr>
          <p:cNvPicPr>
            <a:picLocks noRot="1" noChangeAspect="1"/>
          </p:cNvPicPr>
          <p:nvPr>
            <a:wavAudioFile r:embed="rId1" name="~PP110.WAV"/>
          </p:nvPr>
        </p:nvPicPr>
        <p:blipFill>
          <a:blip r:embed="rId7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686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28596" y="1500174"/>
            <a:ext cx="842968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sz="2400" dirty="0"/>
              <a:t>La prescription d'un médicament doit faire l'objet d'une conduite </a:t>
            </a:r>
            <a:r>
              <a:rPr lang="fr-FR" sz="2400" dirty="0" smtClean="0"/>
              <a:t>particulière (réduction </a:t>
            </a:r>
            <a:r>
              <a:rPr lang="fr-FR" sz="2400" dirty="0" err="1"/>
              <a:t>posologique</a:t>
            </a:r>
            <a:r>
              <a:rPr lang="fr-FR" sz="2400" dirty="0"/>
              <a:t> pour certains médicaments,  </a:t>
            </a:r>
            <a:r>
              <a:rPr lang="fr-FR" sz="2400" dirty="0" smtClean="0"/>
              <a:t>contre indication pour d’autres)  aux âges extrêmes de la vie : enfant et personne âgée car la réponse pharmacologique d’un médicament peut varier chez ses deux population </a:t>
            </a:r>
            <a:r>
              <a:rPr lang="fr-FR" sz="2400" dirty="0" smtClean="0">
                <a:cs typeface="Calibri"/>
              </a:rPr>
              <a:t>→ variation pharmacocinétique , pharmacodynamique , toxicité ……</a:t>
            </a:r>
          </a:p>
          <a:p>
            <a:pPr algn="just"/>
            <a:endParaRPr lang="fr-FR" sz="2400" dirty="0" smtClean="0">
              <a:cs typeface="Calibri"/>
            </a:endParaRPr>
          </a:p>
          <a:p>
            <a:pPr algn="just">
              <a:buFont typeface="Wingdings" pitchFamily="2" charset="2"/>
              <a:buChar char="v"/>
            </a:pPr>
            <a:r>
              <a:rPr lang="fr-FR" sz="2400" dirty="0" smtClean="0">
                <a:cs typeface="Calibri"/>
              </a:rPr>
              <a:t>Nouveau né / nourrisson  : immaturité des organe </a:t>
            </a:r>
          </a:p>
          <a:p>
            <a:pPr algn="just">
              <a:buFont typeface="Wingdings" pitchFamily="2" charset="2"/>
              <a:buChar char="v"/>
            </a:pPr>
            <a:r>
              <a:rPr lang="fr-FR" sz="2400" dirty="0" smtClean="0">
                <a:cs typeface="Calibri"/>
              </a:rPr>
              <a:t>Enfant : toxicité excessive / adulte </a:t>
            </a:r>
          </a:p>
          <a:p>
            <a:pPr algn="just">
              <a:buFont typeface="Wingdings" pitchFamily="2" charset="2"/>
              <a:buChar char="v"/>
            </a:pPr>
            <a:r>
              <a:rPr lang="fr-FR" sz="2400" dirty="0" smtClean="0">
                <a:cs typeface="Calibri"/>
              </a:rPr>
              <a:t>Personne âgée &gt; 65 ans : vieillissement des organes </a:t>
            </a:r>
            <a:endParaRPr lang="fr-FR" sz="240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8" name="Titre 3"/>
          <p:cNvSpPr>
            <a:spLocks noGrp="1"/>
          </p:cNvSpPr>
          <p:nvPr>
            <p:ph type="title"/>
          </p:nvPr>
        </p:nvSpPr>
        <p:spPr>
          <a:xfrm>
            <a:off x="285720" y="-214338"/>
            <a:ext cx="8229600" cy="9144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I-Médicaments et terrains physiologiques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571472" y="714356"/>
            <a:ext cx="1588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/>
              <a:t>I- 1 L’AGE : </a:t>
            </a:r>
            <a:endParaRPr lang="fr-FR" sz="2000" b="1" dirty="0"/>
          </a:p>
        </p:txBody>
      </p:sp>
      <p:pic>
        <p:nvPicPr>
          <p:cNvPr id="7" name="~PP3436.WAV">
            <a:hlinkClick r:id="" action="ppaction://media"/>
          </p:cNvPr>
          <p:cNvPicPr>
            <a:picLocks noRot="1" noChangeAspect="1"/>
          </p:cNvPicPr>
          <p:nvPr>
            <a:wavAudioFile r:embed="rId1" name="~PP3436.WAV"/>
          </p:nvPr>
        </p:nvPicPr>
        <p:blipFill>
          <a:blip r:embed="rId3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891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14942" y="714356"/>
            <a:ext cx="3269165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chemeClr val="accent2">
                    <a:lumMod val="50000"/>
                  </a:schemeClr>
                </a:solidFill>
              </a:rPr>
              <a:t>Pharmacocinétique :  ADME </a:t>
            </a:r>
            <a:endParaRPr lang="fr-FR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285721" y="1285860"/>
            <a:ext cx="507209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-</a:t>
            </a:r>
            <a:r>
              <a:rPr lang="fr-FR" sz="1600" b="1" dirty="0" smtClean="0"/>
              <a:t>Ralentissement motilité </a:t>
            </a:r>
            <a:r>
              <a:rPr lang="fr-FR" sz="1600" b="1" dirty="0" err="1" smtClean="0"/>
              <a:t>gastro</a:t>
            </a:r>
            <a:r>
              <a:rPr lang="fr-FR" sz="1600" b="1" dirty="0" smtClean="0"/>
              <a:t> intestinale</a:t>
            </a:r>
          </a:p>
          <a:p>
            <a:r>
              <a:rPr lang="fr-FR" sz="1600" b="1" dirty="0" smtClean="0"/>
              <a:t>        et du débit sanguin intestinal , surface intestinale faible </a:t>
            </a:r>
          </a:p>
          <a:p>
            <a:r>
              <a:rPr lang="fr-FR" sz="1600" b="1" dirty="0" smtClean="0"/>
              <a:t>-pH gastrique </a:t>
            </a:r>
            <a:r>
              <a:rPr lang="fr-FR" sz="1600" b="1" dirty="0" smtClean="0">
                <a:cs typeface="Calibri"/>
              </a:rPr>
              <a:t>↑ </a:t>
            </a:r>
          </a:p>
          <a:p>
            <a:r>
              <a:rPr lang="fr-FR" sz="1600" b="1" dirty="0" smtClean="0">
                <a:cs typeface="Calibri"/>
              </a:rPr>
              <a:t>- Absorption percutanée ↑↑ </a:t>
            </a:r>
            <a:r>
              <a:rPr lang="fr-FR" sz="1600" b="1" dirty="0" smtClean="0">
                <a:latin typeface="Calibri"/>
                <a:cs typeface="Calibri"/>
              </a:rPr>
              <a:t>→</a:t>
            </a:r>
            <a:r>
              <a:rPr lang="fr-FR" sz="1600" b="1" dirty="0" smtClean="0">
                <a:cs typeface="Calibri"/>
              </a:rPr>
              <a:t>  !! Alcool chirurgical </a:t>
            </a:r>
            <a:endParaRPr lang="fr-FR" sz="1600" b="1" dirty="0" smtClean="0"/>
          </a:p>
          <a:p>
            <a:r>
              <a:rPr lang="fr-FR" sz="1600" b="1" dirty="0" smtClean="0"/>
              <a:t> 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0" y="1142984"/>
            <a:ext cx="642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chemeClr val="accent2">
                    <a:lumMod val="50000"/>
                  </a:schemeClr>
                </a:solidFill>
              </a:rPr>
              <a:t>A </a:t>
            </a:r>
            <a:r>
              <a:rPr lang="fr-FR" dirty="0" smtClean="0">
                <a:solidFill>
                  <a:schemeClr val="accent2">
                    <a:lumMod val="50000"/>
                  </a:schemeClr>
                </a:solidFill>
              </a:rPr>
              <a:t>:</a:t>
            </a:r>
            <a:endParaRPr lang="fr-FR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Accolade fermante 7"/>
          <p:cNvSpPr/>
          <p:nvPr/>
        </p:nvSpPr>
        <p:spPr>
          <a:xfrm>
            <a:off x="4572000" y="1357298"/>
            <a:ext cx="357190" cy="857256"/>
          </a:xfrm>
          <a:prstGeom prst="rightBrace">
            <a:avLst>
              <a:gd name="adj1" fmla="val 20148"/>
              <a:gd name="adj2" fmla="val 50000"/>
            </a:avLst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5214942" y="1643050"/>
            <a:ext cx="2375458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00B050"/>
                </a:solidFill>
                <a:latin typeface="Calibri"/>
                <a:cs typeface="Calibri"/>
              </a:rPr>
              <a:t>Normalisation  à 3 ans  </a:t>
            </a:r>
            <a:endParaRPr lang="fr-FR" dirty="0">
              <a:solidFill>
                <a:srgbClr val="00B05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0" y="2714620"/>
            <a:ext cx="637866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chemeClr val="accent2">
                    <a:lumMod val="50000"/>
                  </a:schemeClr>
                </a:solidFill>
              </a:rPr>
              <a:t>D :</a:t>
            </a:r>
          </a:p>
          <a:p>
            <a:r>
              <a:rPr lang="fr-FR" sz="1600" b="1" dirty="0" smtClean="0">
                <a:latin typeface="Calibri"/>
                <a:cs typeface="Calibri"/>
              </a:rPr>
              <a:t>[</a:t>
            </a:r>
            <a:r>
              <a:rPr lang="fr-FR" sz="1600" b="1" dirty="0" smtClean="0"/>
              <a:t>Albumine </a:t>
            </a:r>
            <a:r>
              <a:rPr lang="fr-FR" sz="1600" b="1" dirty="0" smtClean="0">
                <a:cs typeface="Calibri"/>
              </a:rPr>
              <a:t>] ↓↓ et de faible affinité </a:t>
            </a:r>
            <a:r>
              <a:rPr lang="fr-FR" sz="1600" b="1" dirty="0" smtClean="0">
                <a:latin typeface="Calibri"/>
                <a:cs typeface="Calibri"/>
              </a:rPr>
              <a:t>→</a:t>
            </a:r>
            <a:r>
              <a:rPr lang="fr-FR" sz="1600" b="1" dirty="0" smtClean="0">
                <a:cs typeface="Calibri"/>
              </a:rPr>
              <a:t> ↑ </a:t>
            </a:r>
            <a:r>
              <a:rPr lang="fr-FR" sz="1600" b="1" dirty="0" err="1" smtClean="0">
                <a:cs typeface="Calibri"/>
              </a:rPr>
              <a:t>Vd</a:t>
            </a:r>
            <a:r>
              <a:rPr lang="fr-FR" sz="1600" b="1" dirty="0" smtClean="0">
                <a:cs typeface="Calibri"/>
              </a:rPr>
              <a:t> et la fraction libre </a:t>
            </a:r>
            <a:r>
              <a:rPr lang="fr-FR" sz="1600" b="1" dirty="0" err="1" smtClean="0">
                <a:cs typeface="Calibri"/>
              </a:rPr>
              <a:t>mdt</a:t>
            </a:r>
            <a:endParaRPr lang="fr-FR" sz="1600" b="1" dirty="0" smtClean="0">
              <a:cs typeface="Calibri"/>
            </a:endParaRPr>
          </a:p>
          <a:p>
            <a:r>
              <a:rPr lang="fr-FR" sz="1600" b="1" dirty="0" smtClean="0">
                <a:cs typeface="Calibri"/>
              </a:rPr>
              <a:t>Perméabilité ↑↑ de la barrière hémato-encéphalique</a:t>
            </a:r>
            <a:endParaRPr lang="fr-FR" sz="1600" b="1" dirty="0"/>
          </a:p>
        </p:txBody>
      </p:sp>
      <p:sp>
        <p:nvSpPr>
          <p:cNvPr id="11" name="Accolade fermante 10"/>
          <p:cNvSpPr/>
          <p:nvPr/>
        </p:nvSpPr>
        <p:spPr>
          <a:xfrm>
            <a:off x="6143636" y="2786058"/>
            <a:ext cx="357190" cy="857256"/>
          </a:xfrm>
          <a:prstGeom prst="rightBrac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/>
          <p:cNvSpPr txBox="1"/>
          <p:nvPr/>
        </p:nvSpPr>
        <p:spPr>
          <a:xfrm>
            <a:off x="6500826" y="2714620"/>
            <a:ext cx="1745991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dirty="0" smtClean="0"/>
              <a:t>Possible toxicité</a:t>
            </a:r>
          </a:p>
          <a:p>
            <a:r>
              <a:rPr lang="fr-FR" dirty="0" smtClean="0"/>
              <a:t> </a:t>
            </a:r>
            <a:r>
              <a:rPr lang="fr-FR" dirty="0" err="1" smtClean="0"/>
              <a:t>mdt</a:t>
            </a:r>
            <a:r>
              <a:rPr lang="fr-FR" dirty="0" smtClean="0"/>
              <a:t> </a:t>
            </a:r>
            <a:r>
              <a:rPr lang="fr-FR" dirty="0" err="1" smtClean="0"/>
              <a:t>lipsoluble</a:t>
            </a:r>
            <a:r>
              <a:rPr lang="fr-FR" dirty="0" smtClean="0"/>
              <a:t> :</a:t>
            </a:r>
          </a:p>
          <a:p>
            <a:r>
              <a:rPr lang="fr-FR" dirty="0" smtClean="0"/>
              <a:t>      </a:t>
            </a:r>
            <a:r>
              <a:rPr lang="fr-FR" dirty="0" err="1" smtClean="0"/>
              <a:t>Diazepam</a:t>
            </a:r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13" name="Rectangle 12"/>
          <p:cNvSpPr/>
          <p:nvPr/>
        </p:nvSpPr>
        <p:spPr>
          <a:xfrm>
            <a:off x="-428660" y="3214686"/>
            <a:ext cx="971556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fr-FR" b="1" dirty="0" smtClean="0">
              <a:latin typeface="Trebuchet MS" pitchFamily="34" charset="0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60000"/>
                  <a:lumOff val="40000"/>
                </a:schemeClr>
              </a:buClr>
              <a:buSzPct val="124000"/>
              <a:defRPr/>
            </a:pPr>
            <a:r>
              <a:rPr lang="fr-FR" b="1" dirty="0" smtClean="0">
                <a:solidFill>
                  <a:schemeClr val="accent2">
                    <a:lumMod val="50000"/>
                  </a:schemeClr>
                </a:solidFill>
              </a:rPr>
              <a:t>M </a:t>
            </a:r>
            <a:r>
              <a:rPr lang="fr-FR" dirty="0" smtClean="0">
                <a:solidFill>
                  <a:schemeClr val="accent2">
                    <a:lumMod val="50000"/>
                  </a:schemeClr>
                </a:solidFill>
              </a:rPr>
              <a:t>: </a:t>
            </a:r>
            <a:r>
              <a:rPr lang="fr-FR" sz="1600" b="1" dirty="0" smtClean="0"/>
              <a:t>activité métabolique du foie </a:t>
            </a:r>
            <a:r>
              <a:rPr lang="fr-FR" sz="1600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fr-FR" sz="1600" b="1" dirty="0" smtClean="0"/>
              <a:t>↓</a:t>
            </a:r>
            <a:r>
              <a:rPr lang="fr-FR" sz="16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fr-FR" sz="1600" b="1" dirty="0"/>
              <a:t>↓ </a:t>
            </a:r>
            <a:r>
              <a:rPr lang="fr-FR" sz="1600" b="1" dirty="0" smtClean="0"/>
              <a:t>  (immaturité de l’équipement enzymatique).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60000"/>
                  <a:lumOff val="40000"/>
                </a:schemeClr>
              </a:buClr>
              <a:buSzPct val="124000"/>
              <a:defRPr/>
            </a:pPr>
            <a:r>
              <a:rPr lang="fr-FR" sz="1600" b="1" dirty="0" smtClean="0">
                <a:latin typeface="Calibri"/>
                <a:cs typeface="Calibri"/>
              </a:rPr>
              <a:t>          → Clairance métabolique ↓ ,  biodisponibilité  ↑ accumulation du </a:t>
            </a:r>
            <a:r>
              <a:rPr lang="fr-FR" sz="1600" b="1" dirty="0" err="1" smtClean="0">
                <a:latin typeface="Calibri"/>
                <a:cs typeface="Calibri"/>
              </a:rPr>
              <a:t>mdt</a:t>
            </a:r>
            <a:r>
              <a:rPr lang="fr-FR" sz="1600" b="1" dirty="0" smtClean="0">
                <a:latin typeface="Calibri"/>
                <a:cs typeface="Calibri"/>
              </a:rPr>
              <a:t> (métabolisé plus lentement)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60000"/>
                  <a:lumOff val="40000"/>
                </a:schemeClr>
              </a:buClr>
              <a:buSzPct val="124000"/>
              <a:defRPr/>
            </a:pPr>
            <a:r>
              <a:rPr lang="fr-FR" sz="1600" b="1" dirty="0" smtClean="0">
                <a:latin typeface="Calibri"/>
                <a:cs typeface="Calibri"/>
              </a:rPr>
              <a:t> et prolongation du T ½ élimination 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60000"/>
                  <a:lumOff val="40000"/>
                </a:schemeClr>
              </a:buClr>
              <a:buSzPct val="124000"/>
              <a:defRPr/>
            </a:pPr>
            <a:endParaRPr lang="fr-FR" sz="1600" b="1" dirty="0" smtClean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60000"/>
                  <a:lumOff val="40000"/>
                </a:schemeClr>
              </a:buClr>
              <a:buSzPct val="124000"/>
              <a:defRPr/>
            </a:pPr>
            <a:r>
              <a:rPr lang="fr-FR" b="1" dirty="0" smtClean="0">
                <a:solidFill>
                  <a:schemeClr val="accent2">
                    <a:lumMod val="50000"/>
                  </a:schemeClr>
                </a:solidFill>
              </a:rPr>
              <a:t>E: </a:t>
            </a:r>
            <a:r>
              <a:rPr lang="fr-FR" sz="1600" b="1" dirty="0" smtClean="0"/>
              <a:t>immaturité rénale : filtration </a:t>
            </a:r>
            <a:r>
              <a:rPr lang="fr-FR" sz="1600" b="1" dirty="0"/>
              <a:t> </a:t>
            </a:r>
            <a:r>
              <a:rPr lang="fr-FR" sz="1600" b="1" dirty="0" smtClean="0"/>
              <a:t>glomérulaire et mécanisme transport </a:t>
            </a:r>
            <a:r>
              <a:rPr lang="fr-FR" sz="1600" b="1" dirty="0" smtClean="0">
                <a:latin typeface="Calibri"/>
                <a:cs typeface="Calibri"/>
              </a:rPr>
              <a:t>↓↓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60000"/>
                  <a:lumOff val="40000"/>
                </a:schemeClr>
              </a:buClr>
              <a:buSzPct val="124000"/>
              <a:defRPr/>
            </a:pPr>
            <a:r>
              <a:rPr lang="fr-FR" sz="1600" b="1" dirty="0" smtClean="0">
                <a:latin typeface="Calibri"/>
                <a:cs typeface="Calibri"/>
              </a:rPr>
              <a:t>→</a:t>
            </a:r>
            <a:r>
              <a:rPr lang="fr-FR" sz="1600" b="1" dirty="0">
                <a:latin typeface="Calibri"/>
                <a:cs typeface="Calibri"/>
              </a:rPr>
              <a:t> Cl </a:t>
            </a:r>
            <a:r>
              <a:rPr lang="fr-FR" sz="1600" b="1" dirty="0" smtClean="0">
                <a:latin typeface="Calibri"/>
                <a:cs typeface="Calibri"/>
              </a:rPr>
              <a:t>rénale </a:t>
            </a:r>
            <a:r>
              <a:rPr lang="fr-FR" sz="1600" b="1" dirty="0">
                <a:latin typeface="Calibri"/>
                <a:cs typeface="Calibri"/>
              </a:rPr>
              <a:t>↓ </a:t>
            </a:r>
            <a:r>
              <a:rPr lang="fr-FR" sz="1600" b="1" dirty="0" smtClean="0">
                <a:latin typeface="Calibri"/>
                <a:cs typeface="Calibri"/>
              </a:rPr>
              <a:t>accumulation </a:t>
            </a:r>
            <a:r>
              <a:rPr lang="fr-FR" sz="1600" b="1" dirty="0">
                <a:latin typeface="Calibri"/>
                <a:cs typeface="Calibri"/>
              </a:rPr>
              <a:t>du </a:t>
            </a:r>
            <a:r>
              <a:rPr lang="fr-FR" sz="1600" b="1" dirty="0" err="1">
                <a:latin typeface="Calibri"/>
                <a:cs typeface="Calibri"/>
              </a:rPr>
              <a:t>mdt</a:t>
            </a:r>
            <a:r>
              <a:rPr lang="fr-FR" sz="1600" b="1" dirty="0">
                <a:latin typeface="Calibri"/>
                <a:cs typeface="Calibri"/>
              </a:rPr>
              <a:t> et prolongation du T ½ </a:t>
            </a:r>
            <a:r>
              <a:rPr lang="fr-FR" sz="1600" b="1" dirty="0" err="1" smtClean="0">
                <a:latin typeface="Calibri"/>
                <a:cs typeface="Calibri"/>
              </a:rPr>
              <a:t>elimination</a:t>
            </a:r>
            <a:r>
              <a:rPr lang="fr-FR" sz="1600" b="1" dirty="0" smtClean="0">
                <a:latin typeface="Calibri"/>
                <a:cs typeface="Calibri"/>
              </a:rPr>
              <a:t>: </a:t>
            </a:r>
            <a:r>
              <a:rPr lang="fr-FR" b="1" dirty="0" err="1" smtClean="0">
                <a:latin typeface="Calibri"/>
                <a:cs typeface="Calibri"/>
              </a:rPr>
              <a:t>mdt</a:t>
            </a:r>
            <a:r>
              <a:rPr lang="fr-FR" b="1" dirty="0" smtClean="0">
                <a:latin typeface="Calibri"/>
                <a:cs typeface="Calibri"/>
              </a:rPr>
              <a:t> éliminé plus lentement </a:t>
            </a:r>
            <a:endParaRPr lang="fr-FR" b="1" dirty="0" smtClean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714480" y="5934670"/>
            <a:ext cx="4572000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/>
            <a:r>
              <a:rPr lang="fr-FR" b="1" dirty="0" smtClean="0"/>
              <a:t>Accumulation de certains médicaments.</a:t>
            </a:r>
          </a:p>
          <a:p>
            <a:pPr algn="ctr"/>
            <a:r>
              <a:rPr lang="fr-FR" b="1" dirty="0" smtClean="0"/>
              <a:t>Apparition d’effets secondaires.</a:t>
            </a:r>
          </a:p>
          <a:p>
            <a:pPr algn="ctr"/>
            <a:r>
              <a:rPr lang="fr-FR" b="1" dirty="0" smtClean="0"/>
              <a:t>Adaptation </a:t>
            </a:r>
            <a:r>
              <a:rPr lang="fr-FR" b="1" dirty="0" err="1" smtClean="0"/>
              <a:t>posologique</a:t>
            </a:r>
            <a:r>
              <a:rPr lang="fr-FR" b="1" dirty="0" smtClean="0"/>
              <a:t>.</a:t>
            </a:r>
            <a:endParaRPr lang="fr-FR" b="1" dirty="0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285720" y="-285776"/>
            <a:ext cx="8229600" cy="9144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I-Médicaments et terrains physiologiques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2214546" y="714356"/>
            <a:ext cx="296202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i="1" dirty="0" smtClean="0"/>
              <a:t>  Nouveau né et nourrisson </a:t>
            </a:r>
            <a:endParaRPr lang="fr-FR" b="1" i="1" dirty="0"/>
          </a:p>
        </p:txBody>
      </p:sp>
      <p:sp>
        <p:nvSpPr>
          <p:cNvPr id="17" name="Rectangle 16"/>
          <p:cNvSpPr/>
          <p:nvPr/>
        </p:nvSpPr>
        <p:spPr>
          <a:xfrm>
            <a:off x="3428992" y="4500570"/>
            <a:ext cx="1714512" cy="58477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sz="1600" dirty="0" err="1" smtClean="0"/>
              <a:t>chloramphenicol</a:t>
            </a:r>
            <a:r>
              <a:rPr lang="fr-FR" sz="1600" dirty="0" smtClean="0"/>
              <a:t> </a:t>
            </a:r>
          </a:p>
          <a:p>
            <a:r>
              <a:rPr lang="fr-FR" sz="1600" dirty="0" smtClean="0">
                <a:latin typeface="Calibri"/>
                <a:cs typeface="Calibri"/>
              </a:rPr>
              <a:t>→ </a:t>
            </a:r>
            <a:r>
              <a:rPr lang="fr-FR" sz="1600" dirty="0" smtClean="0">
                <a:solidFill>
                  <a:srgbClr val="FF0000"/>
                </a:solidFill>
                <a:latin typeface="Calibri"/>
                <a:cs typeface="Calibri"/>
              </a:rPr>
              <a:t>toxicité SNC </a:t>
            </a:r>
            <a:endParaRPr lang="fr-FR" sz="1600" dirty="0"/>
          </a:p>
        </p:txBody>
      </p:sp>
      <p:sp>
        <p:nvSpPr>
          <p:cNvPr id="18" name="Rectangle 17"/>
          <p:cNvSpPr/>
          <p:nvPr/>
        </p:nvSpPr>
        <p:spPr>
          <a:xfrm>
            <a:off x="7215206" y="5072074"/>
            <a:ext cx="1468351" cy="6155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>
                <a:latin typeface="Calibri"/>
                <a:cs typeface="Calibri"/>
              </a:rPr>
              <a:t>  </a:t>
            </a:r>
            <a:r>
              <a:rPr lang="fr-FR" sz="1600" dirty="0" smtClean="0">
                <a:latin typeface="Calibri"/>
                <a:cs typeface="Calibri"/>
              </a:rPr>
              <a:t>gentamicine </a:t>
            </a:r>
          </a:p>
          <a:p>
            <a:r>
              <a:rPr lang="fr-FR" sz="1600" dirty="0" err="1" smtClean="0">
                <a:solidFill>
                  <a:srgbClr val="FF0000"/>
                </a:solidFill>
                <a:latin typeface="Calibri"/>
                <a:cs typeface="Calibri"/>
              </a:rPr>
              <a:t>Nephrotoxicité</a:t>
            </a:r>
            <a:r>
              <a:rPr lang="fr-FR" sz="1600" dirty="0" smtClean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endParaRPr lang="fr-FR" sz="1600" dirty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20" name="ZoneTexte 19"/>
          <p:cNvSpPr txBox="1"/>
          <p:nvPr/>
        </p:nvSpPr>
        <p:spPr>
          <a:xfrm>
            <a:off x="571472" y="714356"/>
            <a:ext cx="1588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/>
              <a:t>I- 1 L’AGE : </a:t>
            </a:r>
            <a:endParaRPr lang="fr-FR" sz="2000" b="1" dirty="0"/>
          </a:p>
        </p:txBody>
      </p:sp>
      <p:pic>
        <p:nvPicPr>
          <p:cNvPr id="21" name="~PP2660.WAV">
            <a:hlinkClick r:id="" action="ppaction://media"/>
          </p:cNvPr>
          <p:cNvPicPr>
            <a:picLocks noRot="1" noChangeAspect="1"/>
          </p:cNvPicPr>
          <p:nvPr>
            <a:wavAudioFile r:embed="rId1" name="~PP2660.WAV"/>
          </p:nvPr>
        </p:nvPicPr>
        <p:blipFill>
          <a:blip r:embed="rId4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37601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/>
          <p:cNvSpPr txBox="1"/>
          <p:nvPr/>
        </p:nvSpPr>
        <p:spPr>
          <a:xfrm>
            <a:off x="5786446" y="714356"/>
            <a:ext cx="2274982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chemeClr val="accent2">
                    <a:lumMod val="50000"/>
                  </a:schemeClr>
                </a:solidFill>
              </a:rPr>
              <a:t>Pharmacodynamie </a:t>
            </a:r>
            <a:endParaRPr lang="fr-FR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2928926" y="1357298"/>
            <a:ext cx="214314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b="1" i="1" dirty="0" smtClean="0"/>
              <a:t> Enfant</a:t>
            </a:r>
            <a:endParaRPr lang="fr-FR" b="1" i="1" dirty="0"/>
          </a:p>
        </p:txBody>
      </p:sp>
      <p:sp>
        <p:nvSpPr>
          <p:cNvPr id="10" name="ZoneTexte 9"/>
          <p:cNvSpPr txBox="1"/>
          <p:nvPr/>
        </p:nvSpPr>
        <p:spPr>
          <a:xfrm>
            <a:off x="714348" y="2000240"/>
            <a:ext cx="62420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T</a:t>
            </a:r>
            <a:r>
              <a:rPr lang="fr-FR" sz="2000" dirty="0" smtClean="0"/>
              <a:t>oxicité spécifique de certains médicaments chez l’enfant : </a:t>
            </a:r>
            <a:endParaRPr lang="fr-FR" sz="2000" dirty="0"/>
          </a:p>
        </p:txBody>
      </p:sp>
      <p:sp>
        <p:nvSpPr>
          <p:cNvPr id="11" name="ZoneTexte 10"/>
          <p:cNvSpPr txBox="1"/>
          <p:nvPr/>
        </p:nvSpPr>
        <p:spPr>
          <a:xfrm>
            <a:off x="229957" y="2428868"/>
            <a:ext cx="89140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-</a:t>
            </a:r>
            <a:r>
              <a:rPr lang="fr-FR" sz="2000" dirty="0" smtClean="0"/>
              <a:t>Corticoïdes : soudure du cartilage de conjugaison :  troubles de la croissance </a:t>
            </a:r>
          </a:p>
          <a:p>
            <a:r>
              <a:rPr lang="fr-FR" sz="2000" dirty="0" smtClean="0"/>
              <a:t>-Tétracyclines : hypoplasie de l'émail et  coloration brunâtre des dents en cours de calcification  avant 8 ans </a:t>
            </a:r>
          </a:p>
          <a:p>
            <a:pPr>
              <a:buFontTx/>
              <a:buChar char="-"/>
            </a:pPr>
            <a:r>
              <a:rPr lang="fr-FR" sz="2000" dirty="0" err="1" smtClean="0"/>
              <a:t>Fluoroquinolones</a:t>
            </a:r>
            <a:r>
              <a:rPr lang="fr-FR" sz="2000" dirty="0" smtClean="0"/>
              <a:t> : toxicité articulaire grave</a:t>
            </a:r>
            <a:r>
              <a:rPr lang="fr-FR" sz="2000" dirty="0" smtClean="0">
                <a:latin typeface="Calibri"/>
                <a:cs typeface="Calibri"/>
              </a:rPr>
              <a:t>→</a:t>
            </a:r>
            <a:r>
              <a:rPr lang="fr-FR" sz="2000" dirty="0" smtClean="0"/>
              <a:t> impotence fonctionnelle</a:t>
            </a:r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12" name="Titre 3"/>
          <p:cNvSpPr txBox="1">
            <a:spLocks/>
          </p:cNvSpPr>
          <p:nvPr/>
        </p:nvSpPr>
        <p:spPr>
          <a:xfrm>
            <a:off x="285720" y="-285776"/>
            <a:ext cx="8229600" cy="914400"/>
          </a:xfrm>
          <a:prstGeom prst="rect">
            <a:avLst/>
          </a:prstGeom>
        </p:spPr>
        <p:txBody>
          <a:bodyPr vert="horz" anchor="b" anchorCtr="0">
            <a:normAutofit fontScale="975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0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I-Médicaments et terrains physiologiques</a:t>
            </a:r>
            <a:endParaRPr kumimoji="0" lang="fr-FR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571472" y="714356"/>
            <a:ext cx="1588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/>
              <a:t>I- 1 L’AGE : </a:t>
            </a:r>
            <a:endParaRPr lang="fr-FR" sz="2000" b="1" dirty="0"/>
          </a:p>
        </p:txBody>
      </p:sp>
      <p:pic>
        <p:nvPicPr>
          <p:cNvPr id="15" name="~PP2440.WAV">
            <a:hlinkClick r:id="" action="ppaction://media"/>
          </p:cNvPr>
          <p:cNvPicPr>
            <a:picLocks noRot="1" noChangeAspect="1"/>
          </p:cNvPicPr>
          <p:nvPr>
            <a:wavAudioFile r:embed="rId1" name="~PP2440.WAV"/>
          </p:nvPr>
        </p:nvPicPr>
        <p:blipFill>
          <a:blip r:embed="rId3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372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214546" y="714356"/>
            <a:ext cx="1428760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chemeClr val="accent6">
                    <a:lumMod val="50000"/>
                  </a:schemeClr>
                </a:solidFill>
              </a:rPr>
              <a:t>  sujet âgé </a:t>
            </a:r>
            <a:endParaRPr lang="fr-FR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3714744" y="714356"/>
            <a:ext cx="3269165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chemeClr val="accent2">
                    <a:lumMod val="50000"/>
                  </a:schemeClr>
                </a:solidFill>
              </a:rPr>
              <a:t>Pharmacocinétique :  ADME </a:t>
            </a:r>
            <a:endParaRPr lang="fr-FR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571472" y="1071546"/>
            <a:ext cx="8229600" cy="4680520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6000"/>
              <a:tabLst/>
              <a:defRPr/>
            </a:pPr>
            <a:r>
              <a:rPr lang="fr-FR" sz="2400" b="1" i="1" dirty="0" smtClean="0">
                <a:solidFill>
                  <a:schemeClr val="accent2">
                    <a:lumMod val="50000"/>
                  </a:schemeClr>
                </a:solidFill>
              </a:rPr>
              <a:t>A</a:t>
            </a:r>
            <a:endParaRPr kumimoji="0" lang="fr-FR" sz="2400" b="1" i="1" u="none" strike="noStrike" kern="1200" cap="none" spc="0" normalizeH="0" baseline="0" noProof="0" dirty="0" smtClean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  <a:p>
            <a:pPr marL="548640" lvl="1" indent="-274320">
              <a:spcBef>
                <a:spcPts val="500"/>
              </a:spcBef>
              <a:buClr>
                <a:schemeClr val="accent2">
                  <a:lumMod val="60000"/>
                  <a:lumOff val="40000"/>
                </a:schemeClr>
              </a:buClr>
              <a:buSzPct val="130000"/>
              <a:defRPr/>
            </a:pPr>
            <a:r>
              <a:rPr kumimoji="0" lang="fr-FR" sz="21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Absorption intestinale ralentie et </a:t>
            </a:r>
            <a:r>
              <a:rPr kumimoji="0" lang="fr-FR" sz="21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Calibri"/>
              </a:rPr>
              <a:t>↓</a:t>
            </a:r>
            <a:r>
              <a:rPr kumimoji="0" lang="fr-FR" sz="21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: </a:t>
            </a:r>
            <a:r>
              <a:rPr lang="fr-FR" sz="2100" b="1" dirty="0" smtClean="0"/>
              <a:t> ralentissement vidange </a:t>
            </a:r>
            <a:r>
              <a:rPr kumimoji="0" lang="fr-FR" sz="2100" b="1" i="0" u="none" strike="noStrike" kern="1200" cap="none" spc="0" normalizeH="0" baseline="0" noProof="0" dirty="0" err="1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gastro</a:t>
            </a:r>
            <a:endParaRPr lang="fr-FR" sz="2100" b="1" baseline="0" dirty="0" smtClean="0"/>
          </a:p>
          <a:p>
            <a:pPr marL="548640" lvl="1" indent="-274320">
              <a:spcBef>
                <a:spcPts val="500"/>
              </a:spcBef>
              <a:buClr>
                <a:schemeClr val="accent2">
                  <a:lumMod val="60000"/>
                  <a:lumOff val="40000"/>
                </a:schemeClr>
              </a:buClr>
              <a:buSzPct val="130000"/>
              <a:defRPr/>
            </a:pPr>
            <a:r>
              <a:rPr kumimoji="0" lang="fr-FR" sz="21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intestinale</a:t>
            </a:r>
            <a:r>
              <a:rPr lang="fr-FR" sz="2100" b="1" dirty="0" smtClean="0"/>
              <a:t> , ↓ Débit sanguin intestinal , surface des villosités</a:t>
            </a:r>
          </a:p>
          <a:p>
            <a:pPr marL="548640" lvl="1" indent="-274320">
              <a:spcBef>
                <a:spcPts val="500"/>
              </a:spcBef>
              <a:buClr>
                <a:schemeClr val="accent2">
                  <a:lumMod val="60000"/>
                  <a:lumOff val="40000"/>
                </a:schemeClr>
              </a:buClr>
              <a:buSzPct val="130000"/>
              <a:defRPr/>
            </a:pPr>
            <a:r>
              <a:rPr lang="fr-FR" sz="2100" b="1" dirty="0" smtClean="0"/>
              <a:t>intestinales </a:t>
            </a:r>
            <a:r>
              <a:rPr lang="fr-FR" sz="2100" b="1" dirty="0" smtClean="0">
                <a:cs typeface="Calibri"/>
              </a:rPr>
              <a:t>↓</a:t>
            </a:r>
            <a:endParaRPr kumimoji="0" lang="fr-FR" sz="2100" b="1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  <a:p>
            <a:pPr marL="548640" marR="0" lvl="1" indent="-274320" algn="l" defTabSz="914400" rtl="0" eaLnBrk="1" fontAlgn="auto" latinLnBrk="0" hangingPunct="1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accent2">
                  <a:lumMod val="60000"/>
                  <a:lumOff val="40000"/>
                </a:schemeClr>
              </a:buClr>
              <a:buSzPct val="76000"/>
              <a:tabLst/>
              <a:defRPr/>
            </a:pPr>
            <a:r>
              <a:rPr kumimoji="0" lang="fr-FR" sz="21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↓Absorption par voie percutanée, IM,SC</a:t>
            </a:r>
            <a:r>
              <a:rPr lang="fr-FR" sz="2100" b="1" dirty="0" smtClean="0"/>
              <a:t> : </a:t>
            </a:r>
            <a:r>
              <a:rPr lang="fr-FR" sz="2100" b="1" dirty="0" smtClean="0">
                <a:cs typeface="Calibri"/>
              </a:rPr>
              <a:t>↓ débit local , ↑ tissu </a:t>
            </a:r>
          </a:p>
          <a:p>
            <a:pPr marL="548640" marR="0" lvl="1" indent="-274320" algn="l" defTabSz="914400" rtl="0" eaLnBrk="1" fontAlgn="auto" latinLnBrk="0" hangingPunct="1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accent2">
                  <a:lumMod val="60000"/>
                  <a:lumOff val="40000"/>
                </a:schemeClr>
              </a:buClr>
              <a:buSzPct val="76000"/>
              <a:tabLst/>
              <a:defRPr/>
            </a:pPr>
            <a:r>
              <a:rPr lang="fr-FR" sz="2100" b="1" dirty="0" smtClean="0">
                <a:cs typeface="Calibri"/>
              </a:rPr>
              <a:t>conjonctif </a:t>
            </a:r>
            <a:endParaRPr kumimoji="0" lang="fr-FR" sz="2100" b="1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6000"/>
              <a:tabLst/>
              <a:defRPr/>
            </a:pPr>
            <a:r>
              <a:rPr kumimoji="0" lang="fr-FR" sz="26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D</a:t>
            </a:r>
          </a:p>
          <a:p>
            <a:pPr marL="274320" marR="0" lvl="0" indent="-27432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6000"/>
              <a:tabLst/>
              <a:defRPr/>
            </a:pPr>
            <a:r>
              <a:rPr lang="fr-FR" sz="2100" b="1" i="1" dirty="0" smtClean="0"/>
              <a:t>   </a:t>
            </a:r>
            <a:r>
              <a:rPr kumimoji="0" lang="fr-FR" sz="21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lang="fr-FR" sz="2100" b="1" dirty="0" smtClean="0"/>
              <a:t>↑ perméabilité barrière hémato-encéphalique  </a:t>
            </a:r>
            <a:endParaRPr kumimoji="0" lang="fr-FR" sz="21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  <a:p>
            <a:pPr marL="548640" marR="0" lvl="1" indent="-27432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>
                  <a:lumMod val="60000"/>
                  <a:lumOff val="40000"/>
                </a:schemeClr>
              </a:buClr>
              <a:buSzPct val="124000"/>
              <a:tabLst/>
              <a:defRPr/>
            </a:pPr>
            <a:r>
              <a:rPr kumimoji="0" lang="fr-FR" sz="21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↓ Masse maigre/ ↑ masse grasse.</a:t>
            </a:r>
          </a:p>
          <a:p>
            <a:pPr marL="274320" marR="0" lvl="0" indent="-27432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6000"/>
              <a:tabLst/>
              <a:defRPr/>
            </a:pPr>
            <a:r>
              <a:rPr kumimoji="0" lang="fr-FR" sz="26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M</a:t>
            </a:r>
          </a:p>
          <a:p>
            <a:pPr marL="548640" marR="0" lvl="1" indent="-27432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ct val="124000"/>
              <a:tabLst/>
              <a:defRPr/>
            </a:pPr>
            <a:r>
              <a:rPr kumimoji="0" lang="fr-FR" sz="21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↓ Activité métabolique des CYP450:</a:t>
            </a:r>
          </a:p>
          <a:p>
            <a:pPr marL="548640" marR="0" lvl="1" indent="-27432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ct val="124000"/>
              <a:tabLst/>
              <a:defRPr/>
            </a:pPr>
            <a:r>
              <a:rPr kumimoji="0" lang="fr-FR" sz="21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↓ EPP</a:t>
            </a:r>
            <a:r>
              <a:rPr kumimoji="0" lang="fr-FR" sz="21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hépatique, clairance métabolique </a:t>
            </a:r>
            <a:r>
              <a:rPr kumimoji="0" lang="fr-FR" sz="21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et</a:t>
            </a:r>
          </a:p>
          <a:p>
            <a:pPr marL="548640" marR="0" lvl="1" indent="-27432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3399"/>
              </a:buClr>
              <a:buSzPct val="124000"/>
              <a:tabLst/>
              <a:defRPr/>
            </a:pPr>
            <a:r>
              <a:rPr kumimoji="0" lang="fr-FR" sz="21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↑ T1/2</a:t>
            </a:r>
            <a:r>
              <a:rPr kumimoji="0" lang="fr-FR" sz="21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 élimination </a:t>
            </a:r>
            <a:r>
              <a:rPr kumimoji="0" lang="fr-FR" sz="2100" b="1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Calibri"/>
                <a:cs typeface="Calibri"/>
              </a:rPr>
              <a:t>→ métabolisme ralenti </a:t>
            </a:r>
            <a:endParaRPr kumimoji="0" lang="fr-FR" sz="2100" b="1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6000"/>
              <a:tabLst/>
              <a:defRPr/>
            </a:pPr>
            <a:r>
              <a:rPr kumimoji="0" lang="fr-FR" sz="26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E</a:t>
            </a:r>
          </a:p>
          <a:p>
            <a:pPr marL="548640" lvl="1" indent="-274320">
              <a:buClr>
                <a:srgbClr val="CC3399"/>
              </a:buClr>
              <a:buSzPct val="124000"/>
              <a:defRPr/>
            </a:pPr>
            <a:r>
              <a:rPr kumimoji="0" lang="fr-FR" sz="23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+mn-ea"/>
                <a:cs typeface="+mn-cs"/>
              </a:rPr>
              <a:t>↓ </a:t>
            </a:r>
            <a:r>
              <a:rPr lang="fr-FR" sz="2300" b="1" dirty="0" smtClean="0"/>
              <a:t>fonction rénale  (taille /</a:t>
            </a:r>
            <a:r>
              <a:rPr lang="fr-FR" sz="2300" b="1" dirty="0" err="1" smtClean="0"/>
              <a:t>nbre</a:t>
            </a:r>
            <a:r>
              <a:rPr lang="fr-FR" sz="2300" b="1" dirty="0" smtClean="0"/>
              <a:t> </a:t>
            </a:r>
            <a:r>
              <a:rPr lang="fr-FR" sz="2300" b="1" dirty="0" err="1" smtClean="0"/>
              <a:t>nephron</a:t>
            </a:r>
            <a:r>
              <a:rPr lang="fr-FR" sz="2300" b="1" dirty="0" smtClean="0"/>
              <a:t> : </a:t>
            </a:r>
            <a:r>
              <a:rPr lang="fr-FR" sz="2300" b="1" dirty="0" smtClean="0">
                <a:latin typeface="Calibri"/>
                <a:cs typeface="Calibri"/>
              </a:rPr>
              <a:t>↓ Cl Rénale et </a:t>
            </a:r>
            <a:r>
              <a:rPr lang="fr-FR" sz="2300" b="1" dirty="0" smtClean="0"/>
              <a:t>↑ T1/2 </a:t>
            </a:r>
            <a:r>
              <a:rPr lang="fr-FR" sz="2300" b="1" dirty="0" err="1" smtClean="0"/>
              <a:t>elimination</a:t>
            </a:r>
            <a:r>
              <a:rPr lang="fr-FR" sz="2300" b="1" dirty="0" smtClean="0"/>
              <a:t> </a:t>
            </a:r>
          </a:p>
          <a:p>
            <a:pPr marL="548640" lvl="1" indent="-274320">
              <a:buClr>
                <a:srgbClr val="CC3399"/>
              </a:buClr>
              <a:buSzPct val="124000"/>
              <a:defRPr/>
            </a:pPr>
            <a:r>
              <a:rPr lang="fr-FR" sz="2300" b="1" dirty="0" smtClean="0">
                <a:latin typeface="Calibri"/>
                <a:cs typeface="Calibri"/>
              </a:rPr>
              <a:t>→</a:t>
            </a:r>
            <a:r>
              <a:rPr lang="fr-FR" sz="2300" b="1" dirty="0" err="1" smtClean="0"/>
              <a:t>mdt</a:t>
            </a:r>
            <a:r>
              <a:rPr lang="fr-FR" sz="2300" b="1" dirty="0" smtClean="0"/>
              <a:t> éliminé plus lentement </a:t>
            </a:r>
          </a:p>
          <a:p>
            <a:pPr marL="548640" lvl="1" indent="-274320">
              <a:buClr>
                <a:srgbClr val="CC3399"/>
              </a:buClr>
              <a:buSzPct val="124000"/>
              <a:defRPr/>
            </a:pPr>
            <a:endParaRPr kumimoji="0" lang="fr-FR" sz="2300" b="1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tabLst/>
              <a:defRPr/>
            </a:pPr>
            <a:endParaRPr kumimoji="0" lang="fr-FR" sz="26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6000"/>
              <a:tabLst/>
              <a:defRPr/>
            </a:pPr>
            <a:endParaRPr kumimoji="0" lang="fr-FR" sz="2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Accolade fermante 7"/>
          <p:cNvSpPr/>
          <p:nvPr/>
        </p:nvSpPr>
        <p:spPr>
          <a:xfrm>
            <a:off x="6000760" y="3214686"/>
            <a:ext cx="500066" cy="64294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6500826" y="3143248"/>
            <a:ext cx="24992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latin typeface="Calibri"/>
                <a:cs typeface="Calibri"/>
              </a:rPr>
              <a:t>↑ </a:t>
            </a:r>
            <a:r>
              <a:rPr lang="fr-FR" b="1" dirty="0" err="1" smtClean="0">
                <a:latin typeface="Calibri"/>
                <a:cs typeface="Calibri"/>
              </a:rPr>
              <a:t>Vd</a:t>
            </a:r>
            <a:r>
              <a:rPr lang="fr-FR" b="1" dirty="0" smtClean="0">
                <a:latin typeface="Calibri"/>
                <a:cs typeface="Calibri"/>
              </a:rPr>
              <a:t> </a:t>
            </a:r>
            <a:r>
              <a:rPr lang="fr-FR" b="1" dirty="0" err="1" smtClean="0">
                <a:latin typeface="Calibri"/>
                <a:cs typeface="Calibri"/>
              </a:rPr>
              <a:t>mdts</a:t>
            </a:r>
            <a:r>
              <a:rPr lang="fr-FR" b="1" dirty="0" smtClean="0">
                <a:latin typeface="Calibri"/>
                <a:cs typeface="Calibri"/>
              </a:rPr>
              <a:t> liposolubles </a:t>
            </a:r>
          </a:p>
          <a:p>
            <a:r>
              <a:rPr lang="fr-FR" dirty="0" smtClean="0">
                <a:latin typeface="Calibri"/>
                <a:cs typeface="Calibri"/>
              </a:rPr>
              <a:t> </a:t>
            </a:r>
            <a:endParaRPr lang="fr-FR" dirty="0"/>
          </a:p>
        </p:txBody>
      </p:sp>
      <p:sp>
        <p:nvSpPr>
          <p:cNvPr id="10" name="Accolade fermante 9"/>
          <p:cNvSpPr/>
          <p:nvPr/>
        </p:nvSpPr>
        <p:spPr>
          <a:xfrm>
            <a:off x="5000628" y="4000504"/>
            <a:ext cx="500066" cy="64294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/>
          <p:cNvSpPr txBox="1"/>
          <p:nvPr/>
        </p:nvSpPr>
        <p:spPr>
          <a:xfrm>
            <a:off x="5643570" y="3929066"/>
            <a:ext cx="2551212" cy="8309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fr-FR" sz="1600" b="1" dirty="0" smtClean="0">
                <a:cs typeface="Calibri"/>
              </a:rPr>
              <a:t>↑ biodisponibilité</a:t>
            </a:r>
            <a:r>
              <a:rPr lang="fr-FR" sz="1600" b="1" dirty="0" smtClean="0"/>
              <a:t> </a:t>
            </a:r>
            <a:r>
              <a:rPr lang="fr-FR" sz="1600" b="1" dirty="0" err="1" smtClean="0"/>
              <a:t>mdts</a:t>
            </a:r>
            <a:endParaRPr lang="fr-FR" sz="1600" b="1" dirty="0" smtClean="0"/>
          </a:p>
          <a:p>
            <a:pPr algn="ctr"/>
            <a:r>
              <a:rPr lang="fr-FR" sz="1600" b="1" dirty="0" smtClean="0"/>
              <a:t> fortement métabolisés :</a:t>
            </a:r>
          </a:p>
          <a:p>
            <a:pPr algn="ctr"/>
            <a:r>
              <a:rPr lang="fr-FR" sz="1600" b="1" dirty="0" err="1" smtClean="0">
                <a:solidFill>
                  <a:srgbClr val="FF0000"/>
                </a:solidFill>
              </a:rPr>
              <a:t>Warfarine</a:t>
            </a:r>
            <a:r>
              <a:rPr lang="fr-FR" sz="1600" b="1" dirty="0" smtClean="0">
                <a:solidFill>
                  <a:srgbClr val="FF0000"/>
                </a:solidFill>
              </a:rPr>
              <a:t>  : hémorragie </a:t>
            </a:r>
            <a:endParaRPr lang="fr-FR" sz="1600" b="1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000232" y="5715016"/>
            <a:ext cx="4572000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/>
            <a:r>
              <a:rPr lang="fr-FR" b="1" dirty="0" smtClean="0"/>
              <a:t>Accumulation de certains médicaments.</a:t>
            </a:r>
          </a:p>
          <a:p>
            <a:pPr algn="ctr"/>
            <a:r>
              <a:rPr lang="fr-FR" b="1" dirty="0" smtClean="0"/>
              <a:t>Apparition d’effets secondaires.</a:t>
            </a:r>
          </a:p>
          <a:p>
            <a:pPr algn="ctr"/>
            <a:r>
              <a:rPr lang="fr-FR" b="1" dirty="0" smtClean="0"/>
              <a:t>Adaptation </a:t>
            </a:r>
            <a:r>
              <a:rPr lang="fr-FR" b="1" dirty="0" err="1" smtClean="0"/>
              <a:t>posologique</a:t>
            </a:r>
            <a:r>
              <a:rPr lang="fr-FR" b="1" dirty="0" smtClean="0"/>
              <a:t>.</a:t>
            </a:r>
            <a:endParaRPr lang="fr-FR" b="1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20A0-1408-471A-A140-4CC5528D7486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16" name="ZoneTexte 15"/>
          <p:cNvSpPr txBox="1"/>
          <p:nvPr/>
        </p:nvSpPr>
        <p:spPr>
          <a:xfrm>
            <a:off x="5072066" y="5286388"/>
            <a:ext cx="339964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b="1" dirty="0" smtClean="0">
                <a:latin typeface="Calibri"/>
                <a:cs typeface="Calibri"/>
              </a:rPr>
              <a:t>↓ Cl gentamicine : </a:t>
            </a:r>
            <a:r>
              <a:rPr lang="fr-FR" b="1" dirty="0" err="1" smtClean="0">
                <a:latin typeface="Calibri"/>
                <a:cs typeface="Calibri"/>
              </a:rPr>
              <a:t>nephrotoxcité</a:t>
            </a:r>
            <a:r>
              <a:rPr lang="fr-FR" b="1" dirty="0" smtClean="0">
                <a:latin typeface="Calibri"/>
                <a:cs typeface="Calibri"/>
              </a:rPr>
              <a:t> </a:t>
            </a:r>
            <a:endParaRPr lang="fr-FR" b="1" dirty="0"/>
          </a:p>
        </p:txBody>
      </p:sp>
      <p:sp>
        <p:nvSpPr>
          <p:cNvPr id="17" name="Titre 3"/>
          <p:cNvSpPr>
            <a:spLocks noGrp="1"/>
          </p:cNvSpPr>
          <p:nvPr>
            <p:ph type="title"/>
          </p:nvPr>
        </p:nvSpPr>
        <p:spPr>
          <a:xfrm>
            <a:off x="285720" y="-285776"/>
            <a:ext cx="8229600" cy="9144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I-Médicaments et terrains physiologiques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571472" y="714356"/>
            <a:ext cx="1588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/>
              <a:t>I- 1 L’AGE : </a:t>
            </a:r>
            <a:endParaRPr lang="fr-FR" sz="2000" b="1" dirty="0"/>
          </a:p>
        </p:txBody>
      </p:sp>
      <p:pic>
        <p:nvPicPr>
          <p:cNvPr id="14" name="~PP2226.WAV">
            <a:hlinkClick r:id="" action="ppaction://media"/>
          </p:cNvPr>
          <p:cNvPicPr>
            <a:picLocks noRot="1" noChangeAspect="1"/>
          </p:cNvPicPr>
          <p:nvPr>
            <a:wavAudioFile r:embed="rId1" name="~PP2226.WAV"/>
          </p:nvPr>
        </p:nvPicPr>
        <p:blipFill>
          <a:blip r:embed="rId4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2453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214546" y="714356"/>
            <a:ext cx="1428760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chemeClr val="accent6">
                    <a:lumMod val="50000"/>
                  </a:schemeClr>
                </a:solidFill>
              </a:rPr>
              <a:t>  sujet âgé </a:t>
            </a:r>
            <a:endParaRPr lang="fr-FR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3714744" y="714356"/>
            <a:ext cx="2210862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chemeClr val="accent2">
                    <a:lumMod val="50000"/>
                  </a:schemeClr>
                </a:solidFill>
              </a:rPr>
              <a:t>Pharmacodynamie</a:t>
            </a:r>
            <a:endParaRPr lang="fr-FR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6120A0-1408-471A-A140-4CC5528D7486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13" name="ZoneTexte 12"/>
          <p:cNvSpPr txBox="1"/>
          <p:nvPr/>
        </p:nvSpPr>
        <p:spPr>
          <a:xfrm>
            <a:off x="714348" y="1643050"/>
            <a:ext cx="5893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Le vieillissement  de l’organisme est responsable de : </a:t>
            </a:r>
            <a:endParaRPr lang="fr-FR" b="1" dirty="0"/>
          </a:p>
        </p:txBody>
      </p:sp>
      <p:sp>
        <p:nvSpPr>
          <p:cNvPr id="14" name="Rectangle 13"/>
          <p:cNvSpPr/>
          <p:nvPr/>
        </p:nvSpPr>
        <p:spPr>
          <a:xfrm>
            <a:off x="285720" y="2071678"/>
            <a:ext cx="83582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 smtClean="0"/>
              <a:t>-L’altération de certains organes et/ou des systèmes de régulation de l’équilibre de l’organisme : altération de la régulation de la glycémie </a:t>
            </a:r>
            <a:r>
              <a:rPr lang="fr-FR" b="1" dirty="0" smtClean="0">
                <a:latin typeface="Calibri"/>
                <a:cs typeface="Calibri"/>
              </a:rPr>
              <a:t>→</a:t>
            </a:r>
            <a:r>
              <a:rPr lang="fr-FR" b="1" dirty="0" smtClean="0">
                <a:cs typeface="Calibri"/>
              </a:rPr>
              <a:t> altération de la réponse aux </a:t>
            </a:r>
            <a:r>
              <a:rPr lang="fr-FR" b="1" dirty="0" err="1" smtClean="0">
                <a:cs typeface="Calibri"/>
              </a:rPr>
              <a:t>mdts</a:t>
            </a:r>
            <a:r>
              <a:rPr lang="fr-FR" b="1" dirty="0" smtClean="0">
                <a:cs typeface="Calibri"/>
              </a:rPr>
              <a:t>  antidiabétiques  ( nécessité dose plus ↑ )</a:t>
            </a:r>
            <a:endParaRPr lang="fr-FR" b="1" dirty="0"/>
          </a:p>
        </p:txBody>
      </p:sp>
      <p:sp>
        <p:nvSpPr>
          <p:cNvPr id="10" name="Titre 3"/>
          <p:cNvSpPr>
            <a:spLocks noGrp="1"/>
          </p:cNvSpPr>
          <p:nvPr>
            <p:ph type="title"/>
          </p:nvPr>
        </p:nvSpPr>
        <p:spPr>
          <a:xfrm>
            <a:off x="285720" y="-285776"/>
            <a:ext cx="8229600" cy="9144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I-Médicaments et terrains physiologiques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571472" y="714356"/>
            <a:ext cx="1588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/>
              <a:t>I- 1 L’AGE : </a:t>
            </a:r>
            <a:endParaRPr lang="fr-FR" sz="2000" b="1" dirty="0"/>
          </a:p>
        </p:txBody>
      </p:sp>
      <p:pic>
        <p:nvPicPr>
          <p:cNvPr id="9" name="~PP1702.WAV">
            <a:hlinkClick r:id="" action="ppaction://media"/>
          </p:cNvPr>
          <p:cNvPicPr>
            <a:picLocks noRot="1" noChangeAspect="1"/>
          </p:cNvPicPr>
          <p:nvPr>
            <a:wavAudioFile r:embed="rId1" name="~PP1702.WAV"/>
          </p:nvPr>
        </p:nvPicPr>
        <p:blipFill>
          <a:blip r:embed="rId4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690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428596" y="1357298"/>
            <a:ext cx="795637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FR" b="1" dirty="0" smtClean="0"/>
              <a:t>Difficiles à prévoir    </a:t>
            </a:r>
            <a:r>
              <a:rPr lang="fr-FR" b="1" dirty="0" smtClean="0">
                <a:latin typeface="Calibri"/>
                <a:cs typeface="Calibri"/>
              </a:rPr>
              <a:t>→</a:t>
            </a:r>
            <a:r>
              <a:rPr lang="fr-FR" b="1" dirty="0" smtClean="0"/>
              <a:t>  la grossesse est un phénomène évolutif qui nécessite une adaptation en continue selon la période envisagée</a:t>
            </a:r>
            <a:r>
              <a:rPr lang="fr-FR" dirty="0" smtClean="0"/>
              <a:t>.</a:t>
            </a:r>
            <a:endParaRPr lang="fr-FR" i="1" dirty="0"/>
          </a:p>
        </p:txBody>
      </p:sp>
      <p:sp>
        <p:nvSpPr>
          <p:cNvPr id="4" name="Rectangle 3"/>
          <p:cNvSpPr/>
          <p:nvPr/>
        </p:nvSpPr>
        <p:spPr>
          <a:xfrm>
            <a:off x="214282" y="2071678"/>
            <a:ext cx="8929718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b="1" i="1" dirty="0" smtClean="0">
                <a:solidFill>
                  <a:schemeClr val="accent2">
                    <a:lumMod val="50000"/>
                  </a:schemeClr>
                </a:solidFill>
              </a:rPr>
              <a:t>A</a:t>
            </a:r>
            <a:r>
              <a:rPr lang="fr-FR" b="1" i="1" dirty="0" smtClean="0"/>
              <a:t> :</a:t>
            </a:r>
            <a:r>
              <a:rPr lang="fr-FR" b="1" dirty="0" smtClean="0"/>
              <a:t>Absorption ralentie: ↓  vidange gastrique /motilité  intestinale.</a:t>
            </a:r>
          </a:p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fr-FR" b="1" i="1" dirty="0" smtClean="0">
                <a:solidFill>
                  <a:schemeClr val="accent2">
                    <a:lumMod val="50000"/>
                  </a:schemeClr>
                </a:solidFill>
              </a:rPr>
              <a:t>D</a:t>
            </a:r>
            <a:r>
              <a:rPr lang="fr-FR" b="1" i="1" dirty="0" smtClean="0"/>
              <a:t>:</a:t>
            </a:r>
            <a:r>
              <a:rPr lang="fr-FR" b="1" dirty="0" smtClean="0"/>
              <a:t>Hypo-albuminémie de dilution (↑ fraction libre et </a:t>
            </a:r>
            <a:r>
              <a:rPr lang="fr-FR" b="1" dirty="0" err="1" smtClean="0"/>
              <a:t>Vd</a:t>
            </a:r>
            <a:r>
              <a:rPr lang="fr-FR" b="1" dirty="0" smtClean="0"/>
              <a:t> ).</a:t>
            </a:r>
          </a:p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fr-FR" b="1" dirty="0" smtClean="0"/>
              <a:t>    Distribution</a:t>
            </a:r>
            <a:r>
              <a:rPr lang="fr-FR" b="1" dirty="0" smtClean="0">
                <a:latin typeface="Calibri"/>
                <a:cs typeface="Calibri"/>
              </a:rPr>
              <a:t>↑</a:t>
            </a:r>
            <a:r>
              <a:rPr lang="fr-FR" b="1" dirty="0" smtClean="0"/>
              <a:t> :</a:t>
            </a:r>
          </a:p>
          <a:p>
            <a:pPr>
              <a:lnSpc>
                <a:spcPct val="150000"/>
              </a:lnSpc>
              <a:defRPr/>
            </a:pPr>
            <a:r>
              <a:rPr lang="fr-FR" b="1" dirty="0" smtClean="0"/>
              <a:t>   -</a:t>
            </a:r>
            <a:r>
              <a:rPr lang="fr-FR" sz="2000" b="1" dirty="0" smtClean="0"/>
              <a:t>passage </a:t>
            </a:r>
            <a:r>
              <a:rPr lang="fr-FR" sz="2000" b="1" dirty="0" err="1" smtClean="0"/>
              <a:t>fœto</a:t>
            </a:r>
            <a:r>
              <a:rPr lang="fr-FR" sz="2000" b="1" dirty="0" smtClean="0"/>
              <a:t>-placentaire et dans le lait maternel des </a:t>
            </a:r>
            <a:r>
              <a:rPr lang="fr-FR" sz="2000" b="1" dirty="0" err="1" smtClean="0"/>
              <a:t>mdts</a:t>
            </a:r>
            <a:r>
              <a:rPr lang="fr-FR" sz="2000" b="1" dirty="0" smtClean="0"/>
              <a:t> à faibles PM / lipophiles (diffusion passiv</a:t>
            </a:r>
            <a:r>
              <a:rPr lang="fr-FR" b="1" dirty="0" smtClean="0"/>
              <a:t>e )</a:t>
            </a:r>
            <a:r>
              <a:rPr lang="fr-FR" b="1" dirty="0" smtClean="0">
                <a:solidFill>
                  <a:srgbClr val="FF0000"/>
                </a:solidFill>
                <a:latin typeface="Calibri"/>
                <a:cs typeface="Calibri"/>
              </a:rPr>
              <a:t>  </a:t>
            </a:r>
            <a:r>
              <a:rPr lang="fr-FR" sz="2000" b="1" dirty="0" err="1" smtClean="0"/>
              <a:t>Vd</a:t>
            </a:r>
            <a:r>
              <a:rPr lang="fr-FR" sz="2000" b="1" dirty="0" smtClean="0"/>
              <a:t> </a:t>
            </a:r>
            <a:r>
              <a:rPr lang="fr-FR" sz="2000" b="1" dirty="0" smtClean="0">
                <a:cs typeface="Calibri"/>
              </a:rPr>
              <a:t>↑,  et T ½  élimination long </a:t>
            </a:r>
            <a:r>
              <a:rPr lang="fr-FR" sz="2000" b="1" dirty="0" smtClean="0">
                <a:latin typeface="Calibri"/>
                <a:cs typeface="Calibri"/>
              </a:rPr>
              <a:t>→ toxicité  fœtus / </a:t>
            </a:r>
            <a:r>
              <a:rPr lang="fr-FR" sz="2000" b="1" dirty="0" err="1" smtClean="0">
                <a:latin typeface="Calibri"/>
                <a:cs typeface="Calibri"/>
              </a:rPr>
              <a:t>nné</a:t>
            </a:r>
            <a:r>
              <a:rPr lang="fr-FR" sz="2000" b="1" dirty="0" smtClean="0">
                <a:latin typeface="Calibri"/>
                <a:cs typeface="Calibri"/>
              </a:rPr>
              <a:t> / nourrisson </a:t>
            </a:r>
            <a:endParaRPr lang="fr-FR" sz="2000" b="1" dirty="0" smtClean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fr-FR" b="1" dirty="0" smtClean="0">
                <a:solidFill>
                  <a:schemeClr val="accent2">
                    <a:lumMod val="50000"/>
                  </a:schemeClr>
                </a:solidFill>
              </a:rPr>
              <a:t>M</a:t>
            </a:r>
            <a:r>
              <a:rPr lang="fr-FR" b="1" dirty="0" smtClean="0"/>
              <a:t>:  </a:t>
            </a:r>
            <a:r>
              <a:rPr lang="fr-FR" sz="2000" b="1" dirty="0" smtClean="0"/>
              <a:t>le taux </a:t>
            </a:r>
            <a:r>
              <a:rPr lang="fr-FR" sz="2000" b="1" dirty="0" smtClean="0">
                <a:latin typeface="Calibri"/>
                <a:cs typeface="Calibri"/>
              </a:rPr>
              <a:t>élevé de </a:t>
            </a:r>
            <a:r>
              <a:rPr lang="fr-FR" sz="2000" b="1" dirty="0" smtClean="0"/>
              <a:t>progestérone </a:t>
            </a:r>
            <a:r>
              <a:rPr lang="fr-FR" b="1" dirty="0" smtClean="0"/>
              <a:t>accélère le métabolisme 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fr-FR" b="1" i="1" dirty="0" smtClean="0">
                <a:solidFill>
                  <a:schemeClr val="accent2">
                    <a:lumMod val="50000"/>
                  </a:schemeClr>
                </a:solidFill>
              </a:rPr>
              <a:t>E:</a:t>
            </a:r>
            <a:r>
              <a:rPr lang="fr-FR" b="1" dirty="0" smtClean="0"/>
              <a:t>↑ Excrétion rénale 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500034" y="5643578"/>
            <a:ext cx="785818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           </a:t>
            </a:r>
            <a:r>
              <a:rPr lang="fr-FR" b="1" dirty="0" smtClean="0"/>
              <a:t>Grossesse : Faible répercussion sur la pharmacocinétique   des </a:t>
            </a:r>
            <a:r>
              <a:rPr lang="fr-FR" b="1" dirty="0" err="1" smtClean="0"/>
              <a:t>mdts</a:t>
            </a:r>
            <a:r>
              <a:rPr lang="fr-FR" b="1" dirty="0" smtClean="0"/>
              <a:t>  </a:t>
            </a:r>
            <a:r>
              <a:rPr lang="fr-FR" b="1" dirty="0" smtClean="0">
                <a:solidFill>
                  <a:srgbClr val="FF0000"/>
                </a:solidFill>
              </a:rPr>
              <a:t>MAIS  toxicité </a:t>
            </a:r>
            <a:r>
              <a:rPr lang="fr-FR" b="1" dirty="0" smtClean="0">
                <a:solidFill>
                  <a:srgbClr val="FF0000"/>
                </a:solidFill>
                <a:latin typeface="Calibri"/>
                <a:cs typeface="Calibri"/>
              </a:rPr>
              <a:t>fœtus / </a:t>
            </a:r>
            <a:r>
              <a:rPr lang="fr-FR" b="1" dirty="0" err="1" smtClean="0">
                <a:solidFill>
                  <a:srgbClr val="FF0000"/>
                </a:solidFill>
                <a:latin typeface="Calibri"/>
                <a:cs typeface="Calibri"/>
              </a:rPr>
              <a:t>nné</a:t>
            </a:r>
            <a:r>
              <a:rPr lang="fr-FR" b="1" dirty="0" smtClean="0">
                <a:solidFill>
                  <a:srgbClr val="FF0000"/>
                </a:solidFill>
                <a:latin typeface="Calibri"/>
                <a:cs typeface="Calibri"/>
              </a:rPr>
              <a:t> / nourrisson</a:t>
            </a:r>
            <a:r>
              <a:rPr lang="fr-FR" b="1" dirty="0" smtClean="0">
                <a:solidFill>
                  <a:srgbClr val="FF0000"/>
                </a:solidFill>
              </a:rPr>
              <a:t> 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65E5F-7DA1-4453-815D-BAAC75704B7C}" type="slidenum">
              <a:rPr lang="fr-FR" smtClean="0"/>
              <a:pPr/>
              <a:t>9</a:t>
            </a:fld>
            <a:endParaRPr lang="fr-FR"/>
          </a:p>
        </p:txBody>
      </p:sp>
      <p:sp>
        <p:nvSpPr>
          <p:cNvPr id="7" name="Titre 3"/>
          <p:cNvSpPr txBox="1">
            <a:spLocks/>
          </p:cNvSpPr>
          <p:nvPr/>
        </p:nvSpPr>
        <p:spPr>
          <a:xfrm>
            <a:off x="285720" y="-285776"/>
            <a:ext cx="8229600" cy="914400"/>
          </a:xfrm>
          <a:prstGeom prst="rect">
            <a:avLst/>
          </a:prstGeom>
        </p:spPr>
        <p:txBody>
          <a:bodyPr vert="horz" anchor="b" anchorCtr="0">
            <a:normAutofit fontScale="975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I-Médicaments et terrains physiologiques</a:t>
            </a:r>
            <a:endParaRPr kumimoji="0" lang="fr-FR" sz="32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571472" y="714356"/>
            <a:ext cx="54005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/>
              <a:t>I- 2  FEMME ENCEINTE ET ALLAITANTE: </a:t>
            </a:r>
            <a:endParaRPr lang="fr-FR" sz="2000" b="1" dirty="0"/>
          </a:p>
        </p:txBody>
      </p:sp>
      <p:pic>
        <p:nvPicPr>
          <p:cNvPr id="8" name="~PP3718.WAV">
            <a:hlinkClick r:id="" action="ppaction://media"/>
          </p:cNvPr>
          <p:cNvPicPr>
            <a:picLocks noRot="1" noChangeAspect="1"/>
          </p:cNvPicPr>
          <p:nvPr>
            <a:wavAudioFile r:embed="rId2" name="~PP3718.WAV"/>
          </p:nvPr>
        </p:nvPicPr>
        <p:blipFill>
          <a:blip r:embed="rId4"/>
          <a:stretch>
            <a:fillRect/>
          </a:stretch>
        </p:blipFill>
        <p:spPr>
          <a:xfrm>
            <a:off x="8653463" y="6367463"/>
            <a:ext cx="304800" cy="304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6175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12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e">
  <a:themeElements>
    <a:clrScheme name="Origine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e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e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39353</TotalTime>
  <Words>1394</Words>
  <Application>Microsoft Office PowerPoint</Application>
  <PresentationFormat>Affichage à l'écran (4:3)</PresentationFormat>
  <Paragraphs>233</Paragraphs>
  <Slides>17</Slides>
  <Notes>7</Notes>
  <HiddenSlides>0</HiddenSlides>
  <MMClips>17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18" baseType="lpstr">
      <vt:lpstr>Origine</vt:lpstr>
      <vt:lpstr>Facteurs modifiant l’activité des médicaments( grossesse , pédiatrie , gériatrie , pharmacogénétique )  </vt:lpstr>
      <vt:lpstr>Introduction </vt:lpstr>
      <vt:lpstr>Introduction </vt:lpstr>
      <vt:lpstr>I-Médicaments et terrains physiologiques</vt:lpstr>
      <vt:lpstr>I-Médicaments et terrains physiologiques</vt:lpstr>
      <vt:lpstr>Diapositive 6</vt:lpstr>
      <vt:lpstr>I-Médicaments et terrains physiologiques</vt:lpstr>
      <vt:lpstr>I-Médicaments et terrains physiologiques</vt:lpstr>
      <vt:lpstr>Diapositive 9</vt:lpstr>
      <vt:lpstr>I-Médicaments et terrains physiologiques</vt:lpstr>
      <vt:lpstr>I-Médicaments et terrains physiologiques</vt:lpstr>
      <vt:lpstr>II- Pharmacogénétique</vt:lpstr>
      <vt:lpstr>II- Pharmacogénétique</vt:lpstr>
      <vt:lpstr>II- Pharmacogénétique</vt:lpstr>
      <vt:lpstr>II- Pharmacogénétique</vt:lpstr>
      <vt:lpstr>II- Pharmacogénétique</vt:lpstr>
      <vt:lpstr>II- Pharmacogénétique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</dc:title>
  <dc:creator>HP</dc:creator>
  <cp:lastModifiedBy>tassili</cp:lastModifiedBy>
  <cp:revision>96</cp:revision>
  <dcterms:created xsi:type="dcterms:W3CDTF">2017-03-10T15:56:11Z</dcterms:created>
  <dcterms:modified xsi:type="dcterms:W3CDTF">2025-01-15T07:26:01Z</dcterms:modified>
</cp:coreProperties>
</file>

<file path=docProps/thumbnail.jpeg>
</file>